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66" r:id="rId1"/>
  </p:sldMasterIdLst>
  <p:sldIdLst>
    <p:sldId id="257" r:id="rId2"/>
    <p:sldId id="259" r:id="rId3"/>
    <p:sldId id="261" r:id="rId4"/>
    <p:sldId id="262" r:id="rId5"/>
    <p:sldId id="263" r:id="rId6"/>
    <p:sldId id="264" r:id="rId7"/>
    <p:sldId id="265" r:id="rId8"/>
    <p:sldId id="266" r:id="rId9"/>
    <p:sldId id="267" r:id="rId10"/>
    <p:sldId id="269" r:id="rId11"/>
    <p:sldId id="293" r:id="rId12"/>
    <p:sldId id="271" r:id="rId13"/>
    <p:sldId id="272" r:id="rId14"/>
    <p:sldId id="278" r:id="rId15"/>
    <p:sldId id="280" r:id="rId16"/>
    <p:sldId id="275" r:id="rId17"/>
    <p:sldId id="284" r:id="rId18"/>
    <p:sldId id="294" r:id="rId19"/>
    <p:sldId id="295" r:id="rId20"/>
    <p:sldId id="298" r:id="rId21"/>
    <p:sldId id="299" r:id="rId22"/>
    <p:sldId id="296" r:id="rId23"/>
    <p:sldId id="286" r:id="rId24"/>
    <p:sldId id="289" r:id="rId25"/>
    <p:sldId id="274" r:id="rId26"/>
    <p:sldId id="287" r:id="rId27"/>
    <p:sldId id="276"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85" autoAdjust="0"/>
    <p:restoredTop sz="94660"/>
  </p:normalViewPr>
  <p:slideViewPr>
    <p:cSldViewPr snapToGrid="0">
      <p:cViewPr varScale="1">
        <p:scale>
          <a:sx n="73" d="100"/>
          <a:sy n="73" d="100"/>
        </p:scale>
        <p:origin x="64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jpg>
</file>

<file path=ppt/media/image11.jpg>
</file>

<file path=ppt/media/image12.jpg>
</file>

<file path=ppt/media/image2.png>
</file>

<file path=ppt/media/image3.png>
</file>

<file path=ppt/media/image4.jpe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9E016143-E03C-4CFD-AFDC-14E5BDEA754C}" type="datetimeFigureOut">
              <a:rPr lang="en-US" smtClean="0"/>
              <a:t>3/29/2019</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08023662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0E59FD0C-5451-4CA0-86AF-E70AE3279989}" type="datetimeFigureOut">
              <a:rPr lang="en-US" smtClean="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8099234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E59FD0C-5451-4CA0-86AF-E70AE3279989}"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4427181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E59FD0C-5451-4CA0-86AF-E70AE3279989}"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5693875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E59FD0C-5451-4CA0-86AF-E70AE3279989}"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4109173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E59FD0C-5451-4CA0-86AF-E70AE3279989}"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662850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E59FD0C-5451-4CA0-86AF-E70AE3279989}"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22282544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033E54A-A8CA-48C1-9504-691B58049D29}"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28873602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F6C806-BBF7-471C-9527-881CE2266695}"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6593987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8C94063-DF36-4330-A365-08DA1FA5B7D6}"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508658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08A7C6C-0F39-4D70-8E8D-FE5B9C95FA73}" type="datetimeFigureOut">
              <a:rPr lang="en-US" smtClean="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101699112"/>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FCFA4AC-08CC-42CE-BD01-C191750A04EC}" type="datetimeFigureOut">
              <a:rPr lang="en-US" smtClean="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94779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BA7A723-92A7-435B-B681-F25B092FEFEB}" type="datetimeFigureOut">
              <a:rPr lang="en-US" smtClean="0"/>
              <a:t>3/29/2019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76117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F170639-886C-4FCF-9EAB-ABB5DA3F3F4A}" type="datetimeFigureOut">
              <a:rPr lang="en-US" smtClean="0"/>
              <a:t>3/29/2019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121911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22230651-31F4-45D2-98AE-A2108F41BC07}" type="datetimeFigureOut">
              <a:rPr lang="en-US" smtClean="0"/>
              <a:t>3/29/2019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06416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F53789A-C914-4DB1-8815-80B5EC7335C5}" type="datetimeFigureOut">
              <a:rPr lang="en-US" smtClean="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564711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5E6440AA-91A0-436F-8FDB-C0F939DCAE21}" type="datetimeFigureOut">
              <a:rPr lang="en-US" smtClean="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62919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E59FD0C-5451-4CA0-86AF-E70AE3279989}" type="datetimeFigureOut">
              <a:rPr lang="en-US" smtClean="0"/>
              <a:t>3/29/2019</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22057722"/>
      </p:ext>
    </p:extLst>
  </p:cSld>
  <p:clrMap bg1="dk1" tx1="lt1" bg2="dk2" tx2="lt2" accent1="accent1" accent2="accent2" accent3="accent3" accent4="accent4" accent5="accent5" accent6="accent6" hlink="hlink" folHlink="folHlink"/>
  <p:sldLayoutIdLst>
    <p:sldLayoutId id="2147484067" r:id="rId1"/>
    <p:sldLayoutId id="2147484068" r:id="rId2"/>
    <p:sldLayoutId id="2147484069" r:id="rId3"/>
    <p:sldLayoutId id="2147484070" r:id="rId4"/>
    <p:sldLayoutId id="2147484071" r:id="rId5"/>
    <p:sldLayoutId id="2147484072" r:id="rId6"/>
    <p:sldLayoutId id="2147484073" r:id="rId7"/>
    <p:sldLayoutId id="2147484074" r:id="rId8"/>
    <p:sldLayoutId id="2147484075" r:id="rId9"/>
    <p:sldLayoutId id="2147484076" r:id="rId10"/>
    <p:sldLayoutId id="2147484077" r:id="rId11"/>
    <p:sldLayoutId id="2147484078" r:id="rId12"/>
    <p:sldLayoutId id="2147484079" r:id="rId13"/>
    <p:sldLayoutId id="2147484080" r:id="rId14"/>
    <p:sldLayoutId id="2147484081" r:id="rId15"/>
    <p:sldLayoutId id="2147484082" r:id="rId16"/>
    <p:sldLayoutId id="2147484083"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585B3-C871-468F-941A-AF6FF8F4DF9B}"/>
              </a:ext>
            </a:extLst>
          </p:cNvPr>
          <p:cNvSpPr>
            <a:spLocks noGrp="1"/>
          </p:cNvSpPr>
          <p:nvPr>
            <p:ph type="title"/>
          </p:nvPr>
        </p:nvSpPr>
        <p:spPr>
          <a:xfrm>
            <a:off x="1709529" y="351269"/>
            <a:ext cx="8547653" cy="2285913"/>
          </a:xfrm>
        </p:spPr>
        <p:txBody>
          <a:bodyPr/>
          <a:lstStyle/>
          <a:p>
            <a:pPr algn="ctr"/>
            <a:r>
              <a:rPr lang="en-IN" sz="3600" dirty="0">
                <a:latin typeface="Calibri" panose="020F0502020204030204" pitchFamily="34" charset="0"/>
                <a:cs typeface="Times New Roman" panose="02020603050405020304" pitchFamily="18" charset="0"/>
              </a:rPr>
              <a:t>DAYANANDA SAGAR ACADEMY OF TECHNOLOGY AND MANAGEMENT</a:t>
            </a:r>
          </a:p>
        </p:txBody>
      </p:sp>
      <p:sp>
        <p:nvSpPr>
          <p:cNvPr id="3" name="Content Placeholder 2">
            <a:extLst>
              <a:ext uri="{FF2B5EF4-FFF2-40B4-BE49-F238E27FC236}">
                <a16:creationId xmlns:a16="http://schemas.microsoft.com/office/drawing/2014/main" id="{D36BC398-C428-4F71-BF32-5DA897661FDD}"/>
              </a:ext>
            </a:extLst>
          </p:cNvPr>
          <p:cNvSpPr>
            <a:spLocks noGrp="1"/>
          </p:cNvSpPr>
          <p:nvPr>
            <p:ph idx="1"/>
          </p:nvPr>
        </p:nvSpPr>
        <p:spPr>
          <a:xfrm>
            <a:off x="1103312" y="1987826"/>
            <a:ext cx="9922497" cy="4260573"/>
          </a:xfrm>
        </p:spPr>
        <p:txBody>
          <a:bodyPr>
            <a:normAutofit/>
          </a:bodyPr>
          <a:lstStyle/>
          <a:p>
            <a:pPr marL="0" indent="0" algn="ctr">
              <a:buNone/>
            </a:pPr>
            <a:r>
              <a:rPr lang="en-US" sz="2400" u="sng" dirty="0">
                <a:latin typeface="Calibri" panose="020F0502020204030204" pitchFamily="34" charset="0"/>
                <a:cs typeface="Times New Roman" panose="02020603050405020304" pitchFamily="18" charset="0"/>
              </a:rPr>
              <a:t>Department Of Electronics And </a:t>
            </a:r>
            <a:r>
              <a:rPr lang="en-US" sz="2400" u="sng" dirty="0" smtClean="0">
                <a:latin typeface="Calibri" panose="020F0502020204030204" pitchFamily="34" charset="0"/>
                <a:cs typeface="Times New Roman" panose="02020603050405020304" pitchFamily="18" charset="0"/>
              </a:rPr>
              <a:t>Communication</a:t>
            </a:r>
          </a:p>
          <a:p>
            <a:pPr marL="0" indent="0" algn="ctr">
              <a:buNone/>
            </a:pPr>
            <a:r>
              <a:rPr lang="en-US" sz="2400" dirty="0" smtClean="0">
                <a:latin typeface="Calibri" panose="020F0502020204030204" pitchFamily="34" charset="0"/>
                <a:cs typeface="Times New Roman" panose="02020603050405020304" pitchFamily="18" charset="0"/>
              </a:rPr>
              <a:t>PROJECT REVIEW-IV</a:t>
            </a:r>
            <a:endParaRPr lang="en-US" sz="2400" dirty="0">
              <a:latin typeface="Calibri" panose="020F0502020204030204" pitchFamily="34" charset="0"/>
              <a:cs typeface="Times New Roman" panose="02020603050405020304" pitchFamily="18" charset="0"/>
            </a:endParaRPr>
          </a:p>
          <a:p>
            <a:pPr marL="0" indent="0" algn="ctr">
              <a:buNone/>
            </a:pPr>
            <a:r>
              <a:rPr lang="en-US" sz="2400" dirty="0">
                <a:latin typeface="Calibri" panose="020F0502020204030204" pitchFamily="34" charset="0"/>
                <a:cs typeface="Times New Roman" panose="02020603050405020304" pitchFamily="18" charset="0"/>
              </a:rPr>
              <a:t>Batch No:6</a:t>
            </a:r>
          </a:p>
          <a:p>
            <a:pPr marL="0" indent="0">
              <a:buNone/>
            </a:pPr>
            <a:r>
              <a:rPr lang="en-US" sz="2400" dirty="0">
                <a:latin typeface="Calibri" panose="020F0502020204030204" pitchFamily="34" charset="0"/>
                <a:cs typeface="Times New Roman" panose="02020603050405020304" pitchFamily="18" charset="0"/>
              </a:rPr>
              <a:t>	</a:t>
            </a:r>
          </a:p>
          <a:p>
            <a:pPr marL="0" indent="0">
              <a:buNone/>
            </a:pPr>
            <a:r>
              <a:rPr lang="en-US" sz="2400" dirty="0">
                <a:latin typeface="Calibri" panose="020F0502020204030204" pitchFamily="34" charset="0"/>
                <a:cs typeface="Times New Roman" panose="02020603050405020304" pitchFamily="18" charset="0"/>
              </a:rPr>
              <a:t>RAMITHA.T         </a:t>
            </a:r>
            <a:r>
              <a:rPr lang="en-US" sz="2400" dirty="0" smtClean="0">
                <a:latin typeface="Calibri" panose="020F0502020204030204" pitchFamily="34" charset="0"/>
                <a:cs typeface="Times New Roman" panose="02020603050405020304" pitchFamily="18" charset="0"/>
              </a:rPr>
              <a:t> </a:t>
            </a:r>
            <a:r>
              <a:rPr lang="en-US" sz="2400" dirty="0">
                <a:latin typeface="Calibri" panose="020F0502020204030204" pitchFamily="34" charset="0"/>
                <a:cs typeface="Times New Roman" panose="02020603050405020304" pitchFamily="18" charset="0"/>
              </a:rPr>
              <a:t>– 1DT15EC062		   GUIDED BY,</a:t>
            </a:r>
          </a:p>
          <a:p>
            <a:pPr marL="0" indent="0">
              <a:buNone/>
            </a:pPr>
            <a:r>
              <a:rPr lang="en-US" sz="2400" dirty="0">
                <a:latin typeface="Calibri" panose="020F0502020204030204" pitchFamily="34" charset="0"/>
                <a:cs typeface="Times New Roman" panose="02020603050405020304" pitchFamily="18" charset="0"/>
              </a:rPr>
              <a:t>SANGEETHA.K.S – 1DT15EC068                      Mrs. GARIMA PATHAK</a:t>
            </a:r>
          </a:p>
          <a:p>
            <a:pPr marL="0" indent="0">
              <a:buNone/>
            </a:pPr>
            <a:r>
              <a:rPr lang="en-US" sz="2400" dirty="0">
                <a:latin typeface="Calibri" panose="020F0502020204030204" pitchFamily="34" charset="0"/>
                <a:cs typeface="Times New Roman" panose="02020603050405020304" pitchFamily="18" charset="0"/>
              </a:rPr>
              <a:t>SHREYA.R 	       </a:t>
            </a:r>
            <a:r>
              <a:rPr lang="en-US" sz="2400" dirty="0" smtClean="0">
                <a:latin typeface="Calibri" panose="020F0502020204030204" pitchFamily="34" charset="0"/>
                <a:cs typeface="Times New Roman" panose="02020603050405020304" pitchFamily="18" charset="0"/>
              </a:rPr>
              <a:t>   </a:t>
            </a:r>
            <a:r>
              <a:rPr lang="en-US" sz="2400" dirty="0">
                <a:latin typeface="Calibri" panose="020F0502020204030204" pitchFamily="34" charset="0"/>
                <a:cs typeface="Times New Roman" panose="02020603050405020304" pitchFamily="18" charset="0"/>
              </a:rPr>
              <a:t>– 1DT15EC077                        </a:t>
            </a:r>
            <a:r>
              <a:rPr lang="en-US" sz="2400" dirty="0" smtClean="0">
                <a:latin typeface="Calibri" panose="020F0502020204030204" pitchFamily="34" charset="0"/>
                <a:cs typeface="Times New Roman" panose="02020603050405020304" pitchFamily="18" charset="0"/>
              </a:rPr>
              <a:t>Assistant </a:t>
            </a:r>
            <a:r>
              <a:rPr lang="en-US" sz="2400" dirty="0">
                <a:latin typeface="Calibri" panose="020F0502020204030204" pitchFamily="34" charset="0"/>
                <a:cs typeface="Times New Roman" panose="02020603050405020304" pitchFamily="18" charset="0"/>
              </a:rPr>
              <a:t>Professor </a:t>
            </a:r>
          </a:p>
          <a:p>
            <a:pPr marL="0" indent="0">
              <a:buNone/>
            </a:pPr>
            <a:r>
              <a:rPr lang="en-US" sz="2400" dirty="0" smtClean="0">
                <a:latin typeface="Calibri" panose="020F0502020204030204" pitchFamily="34" charset="0"/>
                <a:cs typeface="Times New Roman" panose="02020603050405020304" pitchFamily="18" charset="0"/>
              </a:rPr>
              <a:t>VINUTHA.S</a:t>
            </a:r>
            <a:r>
              <a:rPr lang="en-US" sz="2400" dirty="0">
                <a:latin typeface="Calibri" panose="020F0502020204030204" pitchFamily="34" charset="0"/>
                <a:cs typeface="Times New Roman" panose="02020603050405020304" pitchFamily="18" charset="0"/>
              </a:rPr>
              <a:t> </a:t>
            </a:r>
            <a:r>
              <a:rPr lang="en-US" sz="2400" dirty="0" smtClean="0">
                <a:latin typeface="Calibri" panose="020F0502020204030204" pitchFamily="34" charset="0"/>
                <a:cs typeface="Times New Roman" panose="02020603050405020304" pitchFamily="18" charset="0"/>
              </a:rPr>
              <a:t>         </a:t>
            </a:r>
            <a:r>
              <a:rPr lang="en-US" sz="2400" dirty="0">
                <a:latin typeface="Calibri" panose="020F0502020204030204" pitchFamily="34" charset="0"/>
                <a:cs typeface="Times New Roman" panose="02020603050405020304" pitchFamily="18" charset="0"/>
              </a:rPr>
              <a:t>– 1DT15EC098 			       Dept. of ECE,DSATM</a:t>
            </a:r>
            <a:endParaRPr lang="en-IN" sz="2400" dirty="0">
              <a:latin typeface="Calibri" panose="020F0502020204030204" pitchFamily="34" charset="0"/>
              <a:cs typeface="Times New Roman" panose="02020603050405020304" pitchFamily="18" charset="0"/>
            </a:endParaRPr>
          </a:p>
        </p:txBody>
      </p:sp>
      <p:pic>
        <p:nvPicPr>
          <p:cNvPr id="4" name="Picture 4" descr="Image result for dayananda sagar college of engineering logo">
            <a:extLst>
              <a:ext uri="{FF2B5EF4-FFF2-40B4-BE49-F238E27FC236}">
                <a16:creationId xmlns:a16="http://schemas.microsoft.com/office/drawing/2014/main" id="{242CEF8F-ADE5-4DD7-984D-FAFC3931F9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894" y="351270"/>
            <a:ext cx="1388093" cy="138809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mage result for vtu symbol">
            <a:extLst>
              <a:ext uri="{FF2B5EF4-FFF2-40B4-BE49-F238E27FC236}">
                <a16:creationId xmlns:a16="http://schemas.microsoft.com/office/drawing/2014/main" id="{08E352BF-872E-4654-B20A-3EAAEEA77F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20258" y="214839"/>
            <a:ext cx="1388094" cy="15245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53068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DCF9E-3D50-45DC-B870-558F5AA0E367}"/>
              </a:ext>
            </a:extLst>
          </p:cNvPr>
          <p:cNvSpPr>
            <a:spLocks noGrp="1"/>
          </p:cNvSpPr>
          <p:nvPr>
            <p:ph type="title"/>
          </p:nvPr>
        </p:nvSpPr>
        <p:spPr>
          <a:xfrm>
            <a:off x="633550" y="95248"/>
            <a:ext cx="10131425" cy="1456267"/>
          </a:xfrm>
        </p:spPr>
        <p:txBody>
          <a:bodyPr/>
          <a:lstStyle/>
          <a:p>
            <a:r>
              <a:rPr lang="en-IN" sz="3200" dirty="0">
                <a:latin typeface="Calibri" panose="020F0502020204030204" pitchFamily="34" charset="0"/>
                <a:cs typeface="Times New Roman" panose="02020603050405020304" pitchFamily="18" charset="0"/>
              </a:rPr>
              <a:t>BLOCK DIAGRAM</a:t>
            </a:r>
          </a:p>
        </p:txBody>
      </p:sp>
      <p:sp>
        <p:nvSpPr>
          <p:cNvPr id="6" name="Flowchart: Process 5">
            <a:extLst>
              <a:ext uri="{FF2B5EF4-FFF2-40B4-BE49-F238E27FC236}">
                <a16:creationId xmlns:a16="http://schemas.microsoft.com/office/drawing/2014/main" id="{2F41D846-2012-48FC-A78D-7CDB6282396D}"/>
              </a:ext>
            </a:extLst>
          </p:cNvPr>
          <p:cNvSpPr/>
          <p:nvPr/>
        </p:nvSpPr>
        <p:spPr>
          <a:xfrm>
            <a:off x="5277677" y="1585289"/>
            <a:ext cx="1789043" cy="3823253"/>
          </a:xfrm>
          <a:prstGeom prst="flowChartProcess">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atin typeface="Calibri" panose="020F0502020204030204" pitchFamily="34" charset="0"/>
              </a:rPr>
              <a:t>MICRO CONTROLLER</a:t>
            </a:r>
          </a:p>
        </p:txBody>
      </p:sp>
      <p:sp>
        <p:nvSpPr>
          <p:cNvPr id="7" name="Rectangle 6">
            <a:extLst>
              <a:ext uri="{FF2B5EF4-FFF2-40B4-BE49-F238E27FC236}">
                <a16:creationId xmlns:a16="http://schemas.microsoft.com/office/drawing/2014/main" id="{CCFAB3AD-AC89-401C-A694-F56DBCBDFEDB}"/>
              </a:ext>
            </a:extLst>
          </p:cNvPr>
          <p:cNvSpPr/>
          <p:nvPr/>
        </p:nvSpPr>
        <p:spPr>
          <a:xfrm>
            <a:off x="5277677" y="400493"/>
            <a:ext cx="1789043" cy="5590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atin typeface="Calibri" panose="020F0502020204030204" pitchFamily="34" charset="0"/>
              </a:rPr>
              <a:t>DISPLAY</a:t>
            </a:r>
          </a:p>
        </p:txBody>
      </p:sp>
      <p:sp>
        <p:nvSpPr>
          <p:cNvPr id="8" name="Rectangle 7">
            <a:extLst>
              <a:ext uri="{FF2B5EF4-FFF2-40B4-BE49-F238E27FC236}">
                <a16:creationId xmlns:a16="http://schemas.microsoft.com/office/drawing/2014/main" id="{6D507ADE-E56D-4B65-B3C2-4605D6F61203}"/>
              </a:ext>
            </a:extLst>
          </p:cNvPr>
          <p:cNvSpPr/>
          <p:nvPr/>
        </p:nvSpPr>
        <p:spPr>
          <a:xfrm>
            <a:off x="7951303" y="2849216"/>
            <a:ext cx="2186609" cy="10601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atin typeface="Calibri" panose="020F0502020204030204" pitchFamily="34" charset="0"/>
              </a:rPr>
              <a:t>LI-FI TRANSMITTER</a:t>
            </a:r>
          </a:p>
        </p:txBody>
      </p:sp>
      <p:sp>
        <p:nvSpPr>
          <p:cNvPr id="9" name="Rectangle 8">
            <a:extLst>
              <a:ext uri="{FF2B5EF4-FFF2-40B4-BE49-F238E27FC236}">
                <a16:creationId xmlns:a16="http://schemas.microsoft.com/office/drawing/2014/main" id="{F913434C-582D-4645-A723-9200B3DF96B2}"/>
              </a:ext>
            </a:extLst>
          </p:cNvPr>
          <p:cNvSpPr/>
          <p:nvPr/>
        </p:nvSpPr>
        <p:spPr>
          <a:xfrm>
            <a:off x="7951304" y="4452730"/>
            <a:ext cx="2093844" cy="14709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atin typeface="Calibri" panose="020F0502020204030204" pitchFamily="34" charset="0"/>
              </a:rPr>
              <a:t>APR (RECORD AND PLAYBACK)</a:t>
            </a:r>
          </a:p>
        </p:txBody>
      </p:sp>
      <p:sp>
        <p:nvSpPr>
          <p:cNvPr id="10" name="Rectangle 9">
            <a:extLst>
              <a:ext uri="{FF2B5EF4-FFF2-40B4-BE49-F238E27FC236}">
                <a16:creationId xmlns:a16="http://schemas.microsoft.com/office/drawing/2014/main" id="{87F33F58-6160-49CF-B4A3-A7D132B10C04}"/>
              </a:ext>
            </a:extLst>
          </p:cNvPr>
          <p:cNvSpPr/>
          <p:nvPr/>
        </p:nvSpPr>
        <p:spPr>
          <a:xfrm>
            <a:off x="2239618" y="2916719"/>
            <a:ext cx="2093844" cy="10866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atin typeface="Calibri" panose="020F0502020204030204" pitchFamily="34" charset="0"/>
              </a:rPr>
              <a:t>LI-FI RECEIVER</a:t>
            </a:r>
          </a:p>
        </p:txBody>
      </p:sp>
      <p:sp>
        <p:nvSpPr>
          <p:cNvPr id="11" name="Rectangle 10">
            <a:extLst>
              <a:ext uri="{FF2B5EF4-FFF2-40B4-BE49-F238E27FC236}">
                <a16:creationId xmlns:a16="http://schemas.microsoft.com/office/drawing/2014/main" id="{0660C33F-26C5-44A0-92B4-9D4C7E93B9F7}"/>
              </a:ext>
            </a:extLst>
          </p:cNvPr>
          <p:cNvSpPr/>
          <p:nvPr/>
        </p:nvSpPr>
        <p:spPr>
          <a:xfrm>
            <a:off x="2239618" y="4678016"/>
            <a:ext cx="2093844" cy="10866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latin typeface="Calibri" panose="020F0502020204030204" pitchFamily="34" charset="0"/>
              </a:rPr>
              <a:t>POWER SUPPLY</a:t>
            </a:r>
          </a:p>
        </p:txBody>
      </p:sp>
      <p:sp>
        <p:nvSpPr>
          <p:cNvPr id="13" name="Arrow: Up 12">
            <a:extLst>
              <a:ext uri="{FF2B5EF4-FFF2-40B4-BE49-F238E27FC236}">
                <a16:creationId xmlns:a16="http://schemas.microsoft.com/office/drawing/2014/main" id="{CD6E5004-4337-44D2-B4F8-25A185DD92B5}"/>
              </a:ext>
            </a:extLst>
          </p:cNvPr>
          <p:cNvSpPr/>
          <p:nvPr/>
        </p:nvSpPr>
        <p:spPr>
          <a:xfrm>
            <a:off x="6050135" y="960014"/>
            <a:ext cx="244126" cy="609599"/>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libri" panose="020F0502020204030204" pitchFamily="34" charset="0"/>
            </a:endParaRPr>
          </a:p>
        </p:txBody>
      </p:sp>
      <p:sp>
        <p:nvSpPr>
          <p:cNvPr id="14" name="Arrow: Right 13">
            <a:extLst>
              <a:ext uri="{FF2B5EF4-FFF2-40B4-BE49-F238E27FC236}">
                <a16:creationId xmlns:a16="http://schemas.microsoft.com/office/drawing/2014/main" id="{58925919-2481-4827-B328-226E2243CAAF}"/>
              </a:ext>
            </a:extLst>
          </p:cNvPr>
          <p:cNvSpPr/>
          <p:nvPr/>
        </p:nvSpPr>
        <p:spPr>
          <a:xfrm>
            <a:off x="7066720" y="3284052"/>
            <a:ext cx="884583" cy="3851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libri" panose="020F0502020204030204" pitchFamily="34" charset="0"/>
            </a:endParaRPr>
          </a:p>
        </p:txBody>
      </p:sp>
      <p:sp>
        <p:nvSpPr>
          <p:cNvPr id="15" name="Arrow: Right 14">
            <a:extLst>
              <a:ext uri="{FF2B5EF4-FFF2-40B4-BE49-F238E27FC236}">
                <a16:creationId xmlns:a16="http://schemas.microsoft.com/office/drawing/2014/main" id="{E21AB7F6-B912-4379-966E-E145B9CE6CB9}"/>
              </a:ext>
            </a:extLst>
          </p:cNvPr>
          <p:cNvSpPr/>
          <p:nvPr/>
        </p:nvSpPr>
        <p:spPr>
          <a:xfrm>
            <a:off x="4333462" y="3324638"/>
            <a:ext cx="944216" cy="3445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libri" panose="020F0502020204030204" pitchFamily="34" charset="0"/>
            </a:endParaRPr>
          </a:p>
        </p:txBody>
      </p:sp>
      <p:sp>
        <p:nvSpPr>
          <p:cNvPr id="16" name="Arrow: Right 15">
            <a:extLst>
              <a:ext uri="{FF2B5EF4-FFF2-40B4-BE49-F238E27FC236}">
                <a16:creationId xmlns:a16="http://schemas.microsoft.com/office/drawing/2014/main" id="{B2CE9C86-1A65-4C37-B01F-702E59AF241A}"/>
              </a:ext>
            </a:extLst>
          </p:cNvPr>
          <p:cNvSpPr/>
          <p:nvPr/>
        </p:nvSpPr>
        <p:spPr>
          <a:xfrm>
            <a:off x="4333462" y="5018433"/>
            <a:ext cx="944216" cy="3445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libri" panose="020F0502020204030204" pitchFamily="34" charset="0"/>
            </a:endParaRPr>
          </a:p>
        </p:txBody>
      </p:sp>
      <p:sp>
        <p:nvSpPr>
          <p:cNvPr id="17" name="Arrow: Right 16">
            <a:extLst>
              <a:ext uri="{FF2B5EF4-FFF2-40B4-BE49-F238E27FC236}">
                <a16:creationId xmlns:a16="http://schemas.microsoft.com/office/drawing/2014/main" id="{D3327D45-BB17-4EF8-8E01-56C5C0FAAA96}"/>
              </a:ext>
            </a:extLst>
          </p:cNvPr>
          <p:cNvSpPr/>
          <p:nvPr/>
        </p:nvSpPr>
        <p:spPr>
          <a:xfrm>
            <a:off x="7066721" y="5002696"/>
            <a:ext cx="884582" cy="3445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Calibri" panose="020F0502020204030204" pitchFamily="34" charset="0"/>
            </a:endParaRPr>
          </a:p>
        </p:txBody>
      </p:sp>
      <p:sp>
        <p:nvSpPr>
          <p:cNvPr id="3" name="Down Arrow 2"/>
          <p:cNvSpPr/>
          <p:nvPr/>
        </p:nvSpPr>
        <p:spPr>
          <a:xfrm rot="10800000">
            <a:off x="6050134" y="5408542"/>
            <a:ext cx="244125" cy="51518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5277677" y="5923722"/>
            <a:ext cx="1789043" cy="8167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MEMS SENSOR</a:t>
            </a:r>
            <a:endParaRPr lang="en-US" dirty="0"/>
          </a:p>
        </p:txBody>
      </p:sp>
    </p:spTree>
    <p:extLst>
      <p:ext uri="{BB962C8B-B14F-4D97-AF65-F5344CB8AC3E}">
        <p14:creationId xmlns:p14="http://schemas.microsoft.com/office/powerpoint/2010/main" val="11494969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Arrow Connector 27">
            <a:extLst>
              <a:ext uri="{FF2B5EF4-FFF2-40B4-BE49-F238E27FC236}">
                <a16:creationId xmlns:a16="http://schemas.microsoft.com/office/drawing/2014/main" id="{9A80110E-4F36-4F15-99A9-A425204DBBFD}"/>
              </a:ext>
            </a:extLst>
          </p:cNvPr>
          <p:cNvCxnSpPr/>
          <p:nvPr/>
        </p:nvCxnSpPr>
        <p:spPr>
          <a:xfrm>
            <a:off x="4346714" y="1855305"/>
            <a:ext cx="0" cy="5433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itle 34">
            <a:extLst>
              <a:ext uri="{FF2B5EF4-FFF2-40B4-BE49-F238E27FC236}">
                <a16:creationId xmlns:a16="http://schemas.microsoft.com/office/drawing/2014/main" id="{5666F789-1907-490F-8584-456065D9306B}"/>
              </a:ext>
            </a:extLst>
          </p:cNvPr>
          <p:cNvSpPr>
            <a:spLocks noGrp="1"/>
          </p:cNvSpPr>
          <p:nvPr>
            <p:ph type="title"/>
          </p:nvPr>
        </p:nvSpPr>
        <p:spPr>
          <a:xfrm>
            <a:off x="993913" y="144772"/>
            <a:ext cx="10204173" cy="583097"/>
          </a:xfrm>
        </p:spPr>
        <p:txBody>
          <a:bodyPr>
            <a:normAutofit/>
          </a:bodyPr>
          <a:lstStyle/>
          <a:p>
            <a:r>
              <a:rPr lang="en-IN" sz="3200" dirty="0" smtClean="0"/>
              <a:t>Working OF </a:t>
            </a:r>
            <a:r>
              <a:rPr lang="en-IN" sz="3200" dirty="0"/>
              <a:t>LI-FI TRANSMITTER SECTION</a:t>
            </a:r>
          </a:p>
        </p:txBody>
      </p:sp>
      <p:grpSp>
        <p:nvGrpSpPr>
          <p:cNvPr id="46" name="Group 45">
            <a:extLst>
              <a:ext uri="{FF2B5EF4-FFF2-40B4-BE49-F238E27FC236}">
                <a16:creationId xmlns:a16="http://schemas.microsoft.com/office/drawing/2014/main" id="{D0D8553A-B249-4304-97B3-C460B9E99584}"/>
              </a:ext>
            </a:extLst>
          </p:cNvPr>
          <p:cNvGrpSpPr/>
          <p:nvPr/>
        </p:nvGrpSpPr>
        <p:grpSpPr>
          <a:xfrm>
            <a:off x="788505" y="912052"/>
            <a:ext cx="11284226" cy="2173358"/>
            <a:chOff x="788505" y="795132"/>
            <a:chExt cx="11284226" cy="2345635"/>
          </a:xfrm>
        </p:grpSpPr>
        <p:sp>
          <p:nvSpPr>
            <p:cNvPr id="4" name="Rectangle 3">
              <a:extLst>
                <a:ext uri="{FF2B5EF4-FFF2-40B4-BE49-F238E27FC236}">
                  <a16:creationId xmlns:a16="http://schemas.microsoft.com/office/drawing/2014/main" id="{918707CF-3DF4-4A73-89A9-945CBAC139E1}"/>
                </a:ext>
              </a:extLst>
            </p:cNvPr>
            <p:cNvSpPr/>
            <p:nvPr/>
          </p:nvSpPr>
          <p:spPr>
            <a:xfrm>
              <a:off x="1524000" y="795132"/>
              <a:ext cx="1828800" cy="7421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SWITCHES</a:t>
              </a:r>
            </a:p>
          </p:txBody>
        </p:sp>
        <p:sp>
          <p:nvSpPr>
            <p:cNvPr id="5" name="Rectangle 4">
              <a:extLst>
                <a:ext uri="{FF2B5EF4-FFF2-40B4-BE49-F238E27FC236}">
                  <a16:creationId xmlns:a16="http://schemas.microsoft.com/office/drawing/2014/main" id="{4F3292C9-031C-4F25-A8D4-92A29298E152}"/>
                </a:ext>
              </a:extLst>
            </p:cNvPr>
            <p:cNvSpPr/>
            <p:nvPr/>
          </p:nvSpPr>
          <p:spPr>
            <a:xfrm>
              <a:off x="4015408" y="795132"/>
              <a:ext cx="2703437" cy="7421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ARDUINO UNO</a:t>
              </a:r>
            </a:p>
          </p:txBody>
        </p:sp>
        <p:sp>
          <p:nvSpPr>
            <p:cNvPr id="6" name="Rectangle 5">
              <a:extLst>
                <a:ext uri="{FF2B5EF4-FFF2-40B4-BE49-F238E27FC236}">
                  <a16:creationId xmlns:a16="http://schemas.microsoft.com/office/drawing/2014/main" id="{AA5C19BC-19BC-483A-8ED4-0F94B417C346}"/>
                </a:ext>
              </a:extLst>
            </p:cNvPr>
            <p:cNvSpPr/>
            <p:nvPr/>
          </p:nvSpPr>
          <p:spPr>
            <a:xfrm>
              <a:off x="7381457" y="795132"/>
              <a:ext cx="2146856" cy="7421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ENCODER</a:t>
              </a:r>
            </a:p>
          </p:txBody>
        </p:sp>
        <p:sp>
          <p:nvSpPr>
            <p:cNvPr id="7" name="Rectangle 6">
              <a:extLst>
                <a:ext uri="{FF2B5EF4-FFF2-40B4-BE49-F238E27FC236}">
                  <a16:creationId xmlns:a16="http://schemas.microsoft.com/office/drawing/2014/main" id="{509C5B3E-9F17-4FE1-A13A-75678538622B}"/>
                </a:ext>
              </a:extLst>
            </p:cNvPr>
            <p:cNvSpPr/>
            <p:nvPr/>
          </p:nvSpPr>
          <p:spPr>
            <a:xfrm>
              <a:off x="788505" y="2398645"/>
              <a:ext cx="1828800" cy="7421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VOICE</a:t>
              </a:r>
            </a:p>
          </p:txBody>
        </p:sp>
        <p:sp>
          <p:nvSpPr>
            <p:cNvPr id="8" name="Rectangle 7">
              <a:extLst>
                <a:ext uri="{FF2B5EF4-FFF2-40B4-BE49-F238E27FC236}">
                  <a16:creationId xmlns:a16="http://schemas.microsoft.com/office/drawing/2014/main" id="{194DBDE9-C951-4115-B8D6-837D3218107A}"/>
                </a:ext>
              </a:extLst>
            </p:cNvPr>
            <p:cNvSpPr/>
            <p:nvPr/>
          </p:nvSpPr>
          <p:spPr>
            <a:xfrm>
              <a:off x="3207028" y="2398645"/>
              <a:ext cx="2001078" cy="7421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PRE-AMPLIFIER</a:t>
              </a:r>
            </a:p>
          </p:txBody>
        </p:sp>
        <p:sp>
          <p:nvSpPr>
            <p:cNvPr id="9" name="Rectangle 8">
              <a:extLst>
                <a:ext uri="{FF2B5EF4-FFF2-40B4-BE49-F238E27FC236}">
                  <a16:creationId xmlns:a16="http://schemas.microsoft.com/office/drawing/2014/main" id="{7C3DE601-19F7-45FF-8F59-1FBD97FC9915}"/>
                </a:ext>
              </a:extLst>
            </p:cNvPr>
            <p:cNvSpPr/>
            <p:nvPr/>
          </p:nvSpPr>
          <p:spPr>
            <a:xfrm>
              <a:off x="5744817" y="2398645"/>
              <a:ext cx="1855304" cy="7421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POWER AMPLIFIER</a:t>
              </a:r>
            </a:p>
          </p:txBody>
        </p:sp>
        <p:sp>
          <p:nvSpPr>
            <p:cNvPr id="10" name="Rectangle 9">
              <a:extLst>
                <a:ext uri="{FF2B5EF4-FFF2-40B4-BE49-F238E27FC236}">
                  <a16:creationId xmlns:a16="http://schemas.microsoft.com/office/drawing/2014/main" id="{535F7E24-1061-42D6-B34C-3BF62A4B9EC0}"/>
                </a:ext>
              </a:extLst>
            </p:cNvPr>
            <p:cNvSpPr/>
            <p:nvPr/>
          </p:nvSpPr>
          <p:spPr>
            <a:xfrm>
              <a:off x="8090455" y="2398645"/>
              <a:ext cx="1729408" cy="7421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LED DRIVER</a:t>
              </a:r>
            </a:p>
          </p:txBody>
        </p:sp>
        <p:sp>
          <p:nvSpPr>
            <p:cNvPr id="11" name="Rectangle 10">
              <a:extLst>
                <a:ext uri="{FF2B5EF4-FFF2-40B4-BE49-F238E27FC236}">
                  <a16:creationId xmlns:a16="http://schemas.microsoft.com/office/drawing/2014/main" id="{261245EA-AF04-4AE6-A1DC-97600EFFB760}"/>
                </a:ext>
              </a:extLst>
            </p:cNvPr>
            <p:cNvSpPr/>
            <p:nvPr/>
          </p:nvSpPr>
          <p:spPr>
            <a:xfrm>
              <a:off x="10356573" y="2398645"/>
              <a:ext cx="1716158" cy="7421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LED</a:t>
              </a:r>
            </a:p>
          </p:txBody>
        </p:sp>
        <p:sp>
          <p:nvSpPr>
            <p:cNvPr id="12" name="Arrow: Right 11">
              <a:extLst>
                <a:ext uri="{FF2B5EF4-FFF2-40B4-BE49-F238E27FC236}">
                  <a16:creationId xmlns:a16="http://schemas.microsoft.com/office/drawing/2014/main" id="{D6ABC03C-DF35-4E3E-8EB2-F93F6638EA79}"/>
                </a:ext>
              </a:extLst>
            </p:cNvPr>
            <p:cNvSpPr/>
            <p:nvPr/>
          </p:nvSpPr>
          <p:spPr>
            <a:xfrm>
              <a:off x="3352800" y="954158"/>
              <a:ext cx="662609" cy="397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rrow: Right 12">
              <a:extLst>
                <a:ext uri="{FF2B5EF4-FFF2-40B4-BE49-F238E27FC236}">
                  <a16:creationId xmlns:a16="http://schemas.microsoft.com/office/drawing/2014/main" id="{4ED08655-FEC2-4A4D-A702-7DA16D3360FB}"/>
                </a:ext>
              </a:extLst>
            </p:cNvPr>
            <p:cNvSpPr/>
            <p:nvPr/>
          </p:nvSpPr>
          <p:spPr>
            <a:xfrm>
              <a:off x="6718852" y="954158"/>
              <a:ext cx="662602" cy="3975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Right 18">
              <a:extLst>
                <a:ext uri="{FF2B5EF4-FFF2-40B4-BE49-F238E27FC236}">
                  <a16:creationId xmlns:a16="http://schemas.microsoft.com/office/drawing/2014/main" id="{448BA77D-6E1D-4732-AC2F-CD7062990A5E}"/>
                </a:ext>
              </a:extLst>
            </p:cNvPr>
            <p:cNvSpPr/>
            <p:nvPr/>
          </p:nvSpPr>
          <p:spPr>
            <a:xfrm>
              <a:off x="2617305" y="2570923"/>
              <a:ext cx="589723" cy="3710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Arrow: Right 19">
              <a:extLst>
                <a:ext uri="{FF2B5EF4-FFF2-40B4-BE49-F238E27FC236}">
                  <a16:creationId xmlns:a16="http://schemas.microsoft.com/office/drawing/2014/main" id="{725F8F87-8898-4FA8-A95A-FE02ECA087AC}"/>
                </a:ext>
              </a:extLst>
            </p:cNvPr>
            <p:cNvSpPr/>
            <p:nvPr/>
          </p:nvSpPr>
          <p:spPr>
            <a:xfrm>
              <a:off x="5208106" y="2584177"/>
              <a:ext cx="536711" cy="3578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Right 20">
              <a:extLst>
                <a:ext uri="{FF2B5EF4-FFF2-40B4-BE49-F238E27FC236}">
                  <a16:creationId xmlns:a16="http://schemas.microsoft.com/office/drawing/2014/main" id="{57087A86-75BE-4B93-BE9F-741BBCC7FA3E}"/>
                </a:ext>
              </a:extLst>
            </p:cNvPr>
            <p:cNvSpPr/>
            <p:nvPr/>
          </p:nvSpPr>
          <p:spPr>
            <a:xfrm>
              <a:off x="7600120" y="2584177"/>
              <a:ext cx="536711" cy="3578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Arrow: Right 21">
              <a:extLst>
                <a:ext uri="{FF2B5EF4-FFF2-40B4-BE49-F238E27FC236}">
                  <a16:creationId xmlns:a16="http://schemas.microsoft.com/office/drawing/2014/main" id="{6735745E-3348-41F6-9129-B9F71505AF99}"/>
                </a:ext>
              </a:extLst>
            </p:cNvPr>
            <p:cNvSpPr/>
            <p:nvPr/>
          </p:nvSpPr>
          <p:spPr>
            <a:xfrm>
              <a:off x="9819863" y="2584177"/>
              <a:ext cx="536711" cy="35780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Arrow: Down 28">
              <a:extLst>
                <a:ext uri="{FF2B5EF4-FFF2-40B4-BE49-F238E27FC236}">
                  <a16:creationId xmlns:a16="http://schemas.microsoft.com/office/drawing/2014/main" id="{97C80A68-0CD9-47FD-B06E-E9C333C0B8A7}"/>
                </a:ext>
              </a:extLst>
            </p:cNvPr>
            <p:cNvSpPr/>
            <p:nvPr/>
          </p:nvSpPr>
          <p:spPr>
            <a:xfrm>
              <a:off x="4121426" y="1855305"/>
              <a:ext cx="384313" cy="5433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Flowchart: Process 30">
              <a:extLst>
                <a:ext uri="{FF2B5EF4-FFF2-40B4-BE49-F238E27FC236}">
                  <a16:creationId xmlns:a16="http://schemas.microsoft.com/office/drawing/2014/main" id="{5AC24529-FE66-4912-BB6F-E0629B26CB1B}"/>
                </a:ext>
              </a:extLst>
            </p:cNvPr>
            <p:cNvSpPr/>
            <p:nvPr/>
          </p:nvSpPr>
          <p:spPr>
            <a:xfrm>
              <a:off x="4376197" y="1855304"/>
              <a:ext cx="6265299" cy="198966"/>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Flowchart: Process 32">
              <a:extLst>
                <a:ext uri="{FF2B5EF4-FFF2-40B4-BE49-F238E27FC236}">
                  <a16:creationId xmlns:a16="http://schemas.microsoft.com/office/drawing/2014/main" id="{3FD5B991-F741-4F3A-96F9-BBBA80EA6DD9}"/>
                </a:ext>
              </a:extLst>
            </p:cNvPr>
            <p:cNvSpPr/>
            <p:nvPr/>
          </p:nvSpPr>
          <p:spPr>
            <a:xfrm>
              <a:off x="10455966" y="1139689"/>
              <a:ext cx="185499" cy="90777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6" name="Flowchart: Process 35">
              <a:extLst>
                <a:ext uri="{FF2B5EF4-FFF2-40B4-BE49-F238E27FC236}">
                  <a16:creationId xmlns:a16="http://schemas.microsoft.com/office/drawing/2014/main" id="{6EC106B4-3833-4FE0-959E-5CA88AF9A8BD}"/>
                </a:ext>
              </a:extLst>
            </p:cNvPr>
            <p:cNvSpPr/>
            <p:nvPr/>
          </p:nvSpPr>
          <p:spPr>
            <a:xfrm>
              <a:off x="9528313" y="1046920"/>
              <a:ext cx="1113152" cy="225289"/>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60" name="Group 59">
            <a:extLst>
              <a:ext uri="{FF2B5EF4-FFF2-40B4-BE49-F238E27FC236}">
                <a16:creationId xmlns:a16="http://schemas.microsoft.com/office/drawing/2014/main" id="{BF00D7D6-9A7B-4C00-84C5-097DBC3F3264}"/>
              </a:ext>
            </a:extLst>
          </p:cNvPr>
          <p:cNvGrpSpPr/>
          <p:nvPr/>
        </p:nvGrpSpPr>
        <p:grpSpPr>
          <a:xfrm>
            <a:off x="1039437" y="4003262"/>
            <a:ext cx="10758066" cy="2759095"/>
            <a:chOff x="1153787" y="3570883"/>
            <a:chExt cx="10758066" cy="2759095"/>
          </a:xfrm>
        </p:grpSpPr>
        <p:sp>
          <p:nvSpPr>
            <p:cNvPr id="37" name="Flowchart: Process 36">
              <a:extLst>
                <a:ext uri="{FF2B5EF4-FFF2-40B4-BE49-F238E27FC236}">
                  <a16:creationId xmlns:a16="http://schemas.microsoft.com/office/drawing/2014/main" id="{EC67DB8D-BA63-4232-8298-7DA6B754E5C3}"/>
                </a:ext>
              </a:extLst>
            </p:cNvPr>
            <p:cNvSpPr/>
            <p:nvPr/>
          </p:nvSpPr>
          <p:spPr>
            <a:xfrm>
              <a:off x="1153787" y="3619905"/>
              <a:ext cx="2192390" cy="74212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PHOTO TRANSISTOR</a:t>
              </a:r>
            </a:p>
          </p:txBody>
        </p:sp>
        <p:sp>
          <p:nvSpPr>
            <p:cNvPr id="38" name="Flowchart: Process 37">
              <a:extLst>
                <a:ext uri="{FF2B5EF4-FFF2-40B4-BE49-F238E27FC236}">
                  <a16:creationId xmlns:a16="http://schemas.microsoft.com/office/drawing/2014/main" id="{B324B8F6-D2CE-4070-A02D-AFD8E50322D8}"/>
                </a:ext>
              </a:extLst>
            </p:cNvPr>
            <p:cNvSpPr/>
            <p:nvPr/>
          </p:nvSpPr>
          <p:spPr>
            <a:xfrm>
              <a:off x="3995514" y="3619905"/>
              <a:ext cx="2107100" cy="74212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AMPLIFIER</a:t>
              </a:r>
            </a:p>
          </p:txBody>
        </p:sp>
        <p:sp>
          <p:nvSpPr>
            <p:cNvPr id="39" name="Flowchart: Process 38">
              <a:extLst>
                <a:ext uri="{FF2B5EF4-FFF2-40B4-BE49-F238E27FC236}">
                  <a16:creationId xmlns:a16="http://schemas.microsoft.com/office/drawing/2014/main" id="{1C781185-1E56-4BE2-822D-C08B20D9B14D}"/>
                </a:ext>
              </a:extLst>
            </p:cNvPr>
            <p:cNvSpPr/>
            <p:nvPr/>
          </p:nvSpPr>
          <p:spPr>
            <a:xfrm>
              <a:off x="6775168" y="3611411"/>
              <a:ext cx="2107099" cy="74212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POWER AMPLIFIER</a:t>
              </a:r>
            </a:p>
          </p:txBody>
        </p:sp>
        <p:sp>
          <p:nvSpPr>
            <p:cNvPr id="40" name="Flowchart: Process 39">
              <a:extLst>
                <a:ext uri="{FF2B5EF4-FFF2-40B4-BE49-F238E27FC236}">
                  <a16:creationId xmlns:a16="http://schemas.microsoft.com/office/drawing/2014/main" id="{A9BD7E6E-8713-4F12-B6D6-835D99C963E0}"/>
                </a:ext>
              </a:extLst>
            </p:cNvPr>
            <p:cNvSpPr/>
            <p:nvPr/>
          </p:nvSpPr>
          <p:spPr>
            <a:xfrm>
              <a:off x="9548158" y="3570883"/>
              <a:ext cx="2107099" cy="74212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DECODER</a:t>
              </a:r>
            </a:p>
          </p:txBody>
        </p:sp>
        <p:sp>
          <p:nvSpPr>
            <p:cNvPr id="41" name="Flowchart: Process 40">
              <a:extLst>
                <a:ext uri="{FF2B5EF4-FFF2-40B4-BE49-F238E27FC236}">
                  <a16:creationId xmlns:a16="http://schemas.microsoft.com/office/drawing/2014/main" id="{01B226A2-F4C3-49CE-AD18-CFDF29F63BF0}"/>
                </a:ext>
              </a:extLst>
            </p:cNvPr>
            <p:cNvSpPr/>
            <p:nvPr/>
          </p:nvSpPr>
          <p:spPr>
            <a:xfrm>
              <a:off x="1199311" y="5078994"/>
              <a:ext cx="2014332" cy="125098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LCD</a:t>
              </a:r>
            </a:p>
            <a:p>
              <a:pPr algn="ctr"/>
              <a:r>
                <a:rPr lang="en-IN" dirty="0"/>
                <a:t>16*2</a:t>
              </a:r>
            </a:p>
          </p:txBody>
        </p:sp>
        <p:sp>
          <p:nvSpPr>
            <p:cNvPr id="42" name="Flowchart: Process 41">
              <a:extLst>
                <a:ext uri="{FF2B5EF4-FFF2-40B4-BE49-F238E27FC236}">
                  <a16:creationId xmlns:a16="http://schemas.microsoft.com/office/drawing/2014/main" id="{DC797F43-E4BD-413B-96D9-0C70AED9DC15}"/>
                </a:ext>
              </a:extLst>
            </p:cNvPr>
            <p:cNvSpPr/>
            <p:nvPr/>
          </p:nvSpPr>
          <p:spPr>
            <a:xfrm>
              <a:off x="3902754" y="5078994"/>
              <a:ext cx="2014332" cy="125098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ARDUINO UNO</a:t>
              </a:r>
            </a:p>
          </p:txBody>
        </p:sp>
        <p:sp>
          <p:nvSpPr>
            <p:cNvPr id="43" name="Flowchart: Process 42">
              <a:extLst>
                <a:ext uri="{FF2B5EF4-FFF2-40B4-BE49-F238E27FC236}">
                  <a16:creationId xmlns:a16="http://schemas.microsoft.com/office/drawing/2014/main" id="{033D2A06-4B47-45A5-A25A-ADDF1B779F2D}"/>
                </a:ext>
              </a:extLst>
            </p:cNvPr>
            <p:cNvSpPr/>
            <p:nvPr/>
          </p:nvSpPr>
          <p:spPr>
            <a:xfrm>
              <a:off x="6647443" y="5138626"/>
              <a:ext cx="1736035" cy="609601"/>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BUFFER</a:t>
              </a:r>
            </a:p>
          </p:txBody>
        </p:sp>
        <p:sp>
          <p:nvSpPr>
            <p:cNvPr id="44" name="Flowchart: Process 43">
              <a:extLst>
                <a:ext uri="{FF2B5EF4-FFF2-40B4-BE49-F238E27FC236}">
                  <a16:creationId xmlns:a16="http://schemas.microsoft.com/office/drawing/2014/main" id="{7EC77A3A-73FB-475F-8CCF-E5E1FEF646C4}"/>
                </a:ext>
              </a:extLst>
            </p:cNvPr>
            <p:cNvSpPr/>
            <p:nvPr/>
          </p:nvSpPr>
          <p:spPr>
            <a:xfrm>
              <a:off x="8925317" y="5138626"/>
              <a:ext cx="1868568" cy="609601"/>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DRIVER</a:t>
              </a:r>
            </a:p>
          </p:txBody>
        </p:sp>
        <p:sp>
          <p:nvSpPr>
            <p:cNvPr id="45" name="Flowchart: Process 44">
              <a:extLst>
                <a:ext uri="{FF2B5EF4-FFF2-40B4-BE49-F238E27FC236}">
                  <a16:creationId xmlns:a16="http://schemas.microsoft.com/office/drawing/2014/main" id="{C18512DC-258A-4F41-A896-34821EE9297F}"/>
                </a:ext>
              </a:extLst>
            </p:cNvPr>
            <p:cNvSpPr/>
            <p:nvPr/>
          </p:nvSpPr>
          <p:spPr>
            <a:xfrm>
              <a:off x="11287501" y="4934751"/>
              <a:ext cx="624352" cy="1395226"/>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vert="wordArtVert" rtlCol="0" anchor="ctr"/>
            <a:lstStyle/>
            <a:p>
              <a:pPr algn="ctr"/>
              <a:r>
                <a:rPr lang="en-IN" dirty="0"/>
                <a:t>LOAD</a:t>
              </a:r>
            </a:p>
          </p:txBody>
        </p:sp>
        <p:sp>
          <p:nvSpPr>
            <p:cNvPr id="47" name="Arrow: Left 46">
              <a:extLst>
                <a:ext uri="{FF2B5EF4-FFF2-40B4-BE49-F238E27FC236}">
                  <a16:creationId xmlns:a16="http://schemas.microsoft.com/office/drawing/2014/main" id="{24B52B1E-BAEE-4917-AD60-6489A941A096}"/>
                </a:ext>
              </a:extLst>
            </p:cNvPr>
            <p:cNvSpPr/>
            <p:nvPr/>
          </p:nvSpPr>
          <p:spPr>
            <a:xfrm>
              <a:off x="3185648" y="5138626"/>
              <a:ext cx="758352" cy="205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Arrow: Left 47">
              <a:extLst>
                <a:ext uri="{FF2B5EF4-FFF2-40B4-BE49-F238E27FC236}">
                  <a16:creationId xmlns:a16="http://schemas.microsoft.com/office/drawing/2014/main" id="{73CC1200-722D-4A27-A72E-3C89794BD70E}"/>
                </a:ext>
              </a:extLst>
            </p:cNvPr>
            <p:cNvSpPr/>
            <p:nvPr/>
          </p:nvSpPr>
          <p:spPr>
            <a:xfrm>
              <a:off x="3185648" y="5403669"/>
              <a:ext cx="730357" cy="205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Arrow: Left 48">
              <a:extLst>
                <a:ext uri="{FF2B5EF4-FFF2-40B4-BE49-F238E27FC236}">
                  <a16:creationId xmlns:a16="http://schemas.microsoft.com/office/drawing/2014/main" id="{B289D28F-D018-4C8E-B9FC-7141DC96CE62}"/>
                </a:ext>
              </a:extLst>
            </p:cNvPr>
            <p:cNvSpPr/>
            <p:nvPr/>
          </p:nvSpPr>
          <p:spPr>
            <a:xfrm>
              <a:off x="3197105" y="6061003"/>
              <a:ext cx="705649" cy="205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Arrow: Right 49">
              <a:extLst>
                <a:ext uri="{FF2B5EF4-FFF2-40B4-BE49-F238E27FC236}">
                  <a16:creationId xmlns:a16="http://schemas.microsoft.com/office/drawing/2014/main" id="{95F947BF-B575-4CF2-B810-BA8EF76BCD98}"/>
                </a:ext>
              </a:extLst>
            </p:cNvPr>
            <p:cNvSpPr/>
            <p:nvPr/>
          </p:nvSpPr>
          <p:spPr>
            <a:xfrm>
              <a:off x="3346177" y="3804346"/>
              <a:ext cx="680857" cy="35915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Arrow: Right 50">
              <a:extLst>
                <a:ext uri="{FF2B5EF4-FFF2-40B4-BE49-F238E27FC236}">
                  <a16:creationId xmlns:a16="http://schemas.microsoft.com/office/drawing/2014/main" id="{BB86525E-1569-45F0-8A52-2D4527066AEA}"/>
                </a:ext>
              </a:extLst>
            </p:cNvPr>
            <p:cNvSpPr/>
            <p:nvPr/>
          </p:nvSpPr>
          <p:spPr>
            <a:xfrm>
              <a:off x="6064551" y="3782541"/>
              <a:ext cx="755343" cy="3591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Arrow: Right 51">
              <a:extLst>
                <a:ext uri="{FF2B5EF4-FFF2-40B4-BE49-F238E27FC236}">
                  <a16:creationId xmlns:a16="http://schemas.microsoft.com/office/drawing/2014/main" id="{8A4C6800-18B8-4320-9F05-9AB8E4246537}"/>
                </a:ext>
              </a:extLst>
            </p:cNvPr>
            <p:cNvSpPr/>
            <p:nvPr/>
          </p:nvSpPr>
          <p:spPr>
            <a:xfrm>
              <a:off x="8857411" y="3782541"/>
              <a:ext cx="715604" cy="38096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Arrow: Right 52">
              <a:extLst>
                <a:ext uri="{FF2B5EF4-FFF2-40B4-BE49-F238E27FC236}">
                  <a16:creationId xmlns:a16="http://schemas.microsoft.com/office/drawing/2014/main" id="{4B3BF313-00D5-4DB3-BFD1-987191EAA1C4}"/>
                </a:ext>
              </a:extLst>
            </p:cNvPr>
            <p:cNvSpPr/>
            <p:nvPr/>
          </p:nvSpPr>
          <p:spPr>
            <a:xfrm>
              <a:off x="5917086" y="5249922"/>
              <a:ext cx="755343" cy="3591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 name="Arrow: Right 53">
              <a:extLst>
                <a:ext uri="{FF2B5EF4-FFF2-40B4-BE49-F238E27FC236}">
                  <a16:creationId xmlns:a16="http://schemas.microsoft.com/office/drawing/2014/main" id="{E4E79412-9339-419A-AA2C-1DFFF0DA60F0}"/>
                </a:ext>
              </a:extLst>
            </p:cNvPr>
            <p:cNvSpPr/>
            <p:nvPr/>
          </p:nvSpPr>
          <p:spPr>
            <a:xfrm>
              <a:off x="8383478" y="5249922"/>
              <a:ext cx="541839" cy="3591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 name="Arrow: Right 54">
              <a:extLst>
                <a:ext uri="{FF2B5EF4-FFF2-40B4-BE49-F238E27FC236}">
                  <a16:creationId xmlns:a16="http://schemas.microsoft.com/office/drawing/2014/main" id="{8775C26F-5256-4E20-A3BC-CB1FA27F39B3}"/>
                </a:ext>
              </a:extLst>
            </p:cNvPr>
            <p:cNvSpPr/>
            <p:nvPr/>
          </p:nvSpPr>
          <p:spPr>
            <a:xfrm>
              <a:off x="10793885" y="5249922"/>
              <a:ext cx="493616" cy="3591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 name="Arrow: Down 55">
              <a:extLst>
                <a:ext uri="{FF2B5EF4-FFF2-40B4-BE49-F238E27FC236}">
                  <a16:creationId xmlns:a16="http://schemas.microsoft.com/office/drawing/2014/main" id="{D7EC6DF6-8C16-44AF-B61A-765040AABEF0}"/>
                </a:ext>
              </a:extLst>
            </p:cNvPr>
            <p:cNvSpPr/>
            <p:nvPr/>
          </p:nvSpPr>
          <p:spPr>
            <a:xfrm>
              <a:off x="4830375" y="4610406"/>
              <a:ext cx="331306" cy="46858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Rectangle 56">
              <a:extLst>
                <a:ext uri="{FF2B5EF4-FFF2-40B4-BE49-F238E27FC236}">
                  <a16:creationId xmlns:a16="http://schemas.microsoft.com/office/drawing/2014/main" id="{0D126875-24E8-4C3C-A1FB-BC9C02B6068A}"/>
                </a:ext>
              </a:extLst>
            </p:cNvPr>
            <p:cNvSpPr/>
            <p:nvPr/>
          </p:nvSpPr>
          <p:spPr>
            <a:xfrm>
              <a:off x="4909921" y="4576943"/>
              <a:ext cx="5845894" cy="1722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 name="Rectangle 57">
              <a:extLst>
                <a:ext uri="{FF2B5EF4-FFF2-40B4-BE49-F238E27FC236}">
                  <a16:creationId xmlns:a16="http://schemas.microsoft.com/office/drawing/2014/main" id="{7CFA1FB6-FE82-498B-9996-CE6556BC8219}"/>
                </a:ext>
              </a:extLst>
            </p:cNvPr>
            <p:cNvSpPr/>
            <p:nvPr/>
          </p:nvSpPr>
          <p:spPr>
            <a:xfrm>
              <a:off x="10570316" y="4295507"/>
              <a:ext cx="185499" cy="4559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aphicFrame>
        <p:nvGraphicFramePr>
          <p:cNvPr id="62" name="Table 61">
            <a:extLst>
              <a:ext uri="{FF2B5EF4-FFF2-40B4-BE49-F238E27FC236}">
                <a16:creationId xmlns:a16="http://schemas.microsoft.com/office/drawing/2014/main" id="{170CCE3D-D09F-4848-9F34-68AC23A112AF}"/>
              </a:ext>
            </a:extLst>
          </p:cNvPr>
          <p:cNvGraphicFramePr>
            <a:graphicFrameLocks noGrp="1"/>
          </p:cNvGraphicFramePr>
          <p:nvPr>
            <p:extLst>
              <p:ext uri="{D42A27DB-BD31-4B8C-83A1-F6EECF244321}">
                <p14:modId xmlns:p14="http://schemas.microsoft.com/office/powerpoint/2010/main" val="3798728523"/>
              </p:ext>
            </p:extLst>
          </p:nvPr>
        </p:nvGraphicFramePr>
        <p:xfrm>
          <a:off x="1084960" y="3294016"/>
          <a:ext cx="9058720" cy="579120"/>
        </p:xfrm>
        <a:graphic>
          <a:graphicData uri="http://schemas.openxmlformats.org/drawingml/2006/table">
            <a:tbl>
              <a:tblPr firstRow="1" bandRow="1">
                <a:tableStyleId>{2D5ABB26-0587-4C30-8999-92F81FD0307C}</a:tableStyleId>
              </a:tblPr>
              <a:tblGrid>
                <a:gridCol w="9058720">
                  <a:extLst>
                    <a:ext uri="{9D8B030D-6E8A-4147-A177-3AD203B41FA5}">
                      <a16:colId xmlns:a16="http://schemas.microsoft.com/office/drawing/2014/main" val="2444851132"/>
                    </a:ext>
                  </a:extLst>
                </a:gridCol>
              </a:tblGrid>
              <a:tr h="507115">
                <a:tc>
                  <a:txBody>
                    <a:bodyPr/>
                    <a:lstStyle/>
                    <a:p>
                      <a:r>
                        <a:rPr lang="en-IN" sz="3200" dirty="0" smtClean="0"/>
                        <a:t>WORKING </a:t>
                      </a:r>
                      <a:r>
                        <a:rPr lang="en-IN" sz="3200" dirty="0"/>
                        <a:t>OF LI-FI RECEIVER SECTION</a:t>
                      </a:r>
                    </a:p>
                  </a:txBody>
                  <a:tcPr/>
                </a:tc>
                <a:extLst>
                  <a:ext uri="{0D108BD9-81ED-4DB2-BD59-A6C34878D82A}">
                    <a16:rowId xmlns:a16="http://schemas.microsoft.com/office/drawing/2014/main" val="3678786366"/>
                  </a:ext>
                </a:extLst>
              </a:tr>
            </a:tbl>
          </a:graphicData>
        </a:graphic>
      </p:graphicFrame>
    </p:spTree>
    <p:extLst>
      <p:ext uri="{BB962C8B-B14F-4D97-AF65-F5344CB8AC3E}">
        <p14:creationId xmlns:p14="http://schemas.microsoft.com/office/powerpoint/2010/main" val="2423404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CAE30-0524-4628-B2B9-960F7E128F2C}"/>
              </a:ext>
            </a:extLst>
          </p:cNvPr>
          <p:cNvSpPr>
            <a:spLocks noGrp="1"/>
          </p:cNvSpPr>
          <p:nvPr>
            <p:ph type="title"/>
          </p:nvPr>
        </p:nvSpPr>
        <p:spPr>
          <a:xfrm>
            <a:off x="239350" y="291548"/>
            <a:ext cx="11044876" cy="1643270"/>
          </a:xfrm>
        </p:spPr>
        <p:txBody>
          <a:bodyPr>
            <a:normAutofit/>
          </a:bodyPr>
          <a:lstStyle/>
          <a:p>
            <a:r>
              <a:rPr lang="en-IN" sz="3200" dirty="0">
                <a:latin typeface="Calibri" panose="020F0502020204030204" pitchFamily="34" charset="0"/>
                <a:cs typeface="Times New Roman" panose="02020603050405020304" pitchFamily="18" charset="0"/>
              </a:rPr>
              <a:t>BLOCK DIAGRAM </a:t>
            </a:r>
            <a:r>
              <a:rPr lang="en-IN" sz="3200" dirty="0" smtClean="0">
                <a:latin typeface="Calibri" panose="020F0502020204030204" pitchFamily="34" charset="0"/>
                <a:cs typeface="Times New Roman" panose="02020603050405020304" pitchFamily="18" charset="0"/>
              </a:rPr>
              <a:t>EXPLANATION</a:t>
            </a:r>
            <a:r>
              <a:rPr lang="en-IN" sz="3200" dirty="0">
                <a:latin typeface="Calibri" panose="020F0502020204030204" pitchFamily="34" charset="0"/>
                <a:cs typeface="Times New Roman" panose="02020603050405020304" pitchFamily="18" charset="0"/>
              </a:rPr>
              <a:t/>
            </a:r>
            <a:br>
              <a:rPr lang="en-IN" sz="3200" dirty="0">
                <a:latin typeface="Calibri" panose="020F0502020204030204" pitchFamily="34" charset="0"/>
                <a:cs typeface="Times New Roman" panose="02020603050405020304" pitchFamily="18" charset="0"/>
              </a:rPr>
            </a:br>
            <a:r>
              <a:rPr lang="en-IN" sz="3200" dirty="0" smtClean="0">
                <a:latin typeface="Calibri" panose="020F0502020204030204" pitchFamily="34" charset="0"/>
                <a:cs typeface="Times New Roman" panose="02020603050405020304" pitchFamily="18" charset="0"/>
              </a:rPr>
              <a:t/>
            </a:r>
            <a:br>
              <a:rPr lang="en-IN" sz="3200" dirty="0" smtClean="0">
                <a:latin typeface="Calibri" panose="020F0502020204030204" pitchFamily="34" charset="0"/>
                <a:cs typeface="Times New Roman" panose="02020603050405020304" pitchFamily="18" charset="0"/>
              </a:rPr>
            </a:br>
            <a:r>
              <a:rPr lang="en-IN" sz="2800" dirty="0" smtClean="0">
                <a:latin typeface="Calibri" panose="020F0502020204030204" pitchFamily="34" charset="0"/>
                <a:cs typeface="Times New Roman" panose="02020603050405020304" pitchFamily="18" charset="0"/>
              </a:rPr>
              <a:t>ARDUINO </a:t>
            </a:r>
            <a:r>
              <a:rPr lang="en-IN" sz="2800" dirty="0">
                <a:latin typeface="Calibri" panose="020F0502020204030204" pitchFamily="34" charset="0"/>
                <a:cs typeface="Times New Roman" panose="02020603050405020304" pitchFamily="18" charset="0"/>
              </a:rPr>
              <a:t>UNO</a:t>
            </a:r>
          </a:p>
        </p:txBody>
      </p:sp>
      <p:sp>
        <p:nvSpPr>
          <p:cNvPr id="3" name="Content Placeholder 2">
            <a:extLst>
              <a:ext uri="{FF2B5EF4-FFF2-40B4-BE49-F238E27FC236}">
                <a16:creationId xmlns:a16="http://schemas.microsoft.com/office/drawing/2014/main" id="{841411D4-5986-46A1-990E-56D3B7D521B6}"/>
              </a:ext>
            </a:extLst>
          </p:cNvPr>
          <p:cNvSpPr>
            <a:spLocks noGrp="1"/>
          </p:cNvSpPr>
          <p:nvPr>
            <p:ph idx="4294967295"/>
          </p:nvPr>
        </p:nvSpPr>
        <p:spPr>
          <a:xfrm>
            <a:off x="0" y="1773238"/>
            <a:ext cx="11687175" cy="5397500"/>
          </a:xfrm>
        </p:spPr>
        <p:txBody>
          <a:bodyPr>
            <a:normAutofit/>
          </a:bodyPr>
          <a:lstStyle/>
          <a:p>
            <a:pPr>
              <a:buSzPct val="110000"/>
            </a:pPr>
            <a:r>
              <a:rPr lang="en-US" dirty="0">
                <a:latin typeface="Calibri" panose="020F0502020204030204" pitchFamily="34" charset="0"/>
                <a:cs typeface="Times New Roman" panose="02020603050405020304" pitchFamily="18" charset="0"/>
              </a:rPr>
              <a:t>The Arduino Uno is a microcontroller board based on the ATmega328 .</a:t>
            </a:r>
          </a:p>
          <a:p>
            <a:pPr>
              <a:buSzPct val="110000"/>
            </a:pPr>
            <a:r>
              <a:rPr lang="en-US" dirty="0">
                <a:latin typeface="Calibri" panose="020F0502020204030204" pitchFamily="34" charset="0"/>
                <a:cs typeface="Times New Roman" panose="02020603050405020304" pitchFamily="18" charset="0"/>
              </a:rPr>
              <a:t> It has 14 digital input/output pins (of which 6 can be used as PWM outputs), 6 analog inputs, a 16 MHz ceramic resonator, a USB connection, a power jack, an ICSP header and a reset button. </a:t>
            </a:r>
          </a:p>
          <a:p>
            <a:pPr>
              <a:buSzPct val="110000"/>
            </a:pPr>
            <a:r>
              <a:rPr lang="en-US" dirty="0">
                <a:latin typeface="Calibri" panose="020F0502020204030204" pitchFamily="34" charset="0"/>
                <a:cs typeface="Times New Roman" panose="02020603050405020304" pitchFamily="18" charset="0"/>
              </a:rPr>
              <a:t>Simply connect it to a computer with a USB cable or power it with a AC-to-DC adapter or battery to get started with the operating voltage of 5V</a:t>
            </a:r>
            <a:r>
              <a:rPr lang="en-US" dirty="0" smtClean="0">
                <a:latin typeface="Calibri" panose="020F0502020204030204" pitchFamily="34" charset="0"/>
                <a:cs typeface="Times New Roman" panose="02020603050405020304" pitchFamily="18" charset="0"/>
              </a:rPr>
              <a:t>.</a:t>
            </a:r>
          </a:p>
          <a:p>
            <a:pPr marL="0" indent="0">
              <a:buSzPct val="110000"/>
              <a:buNone/>
            </a:pPr>
            <a:endParaRPr lang="en-US" dirty="0">
              <a:latin typeface="Calibri" panose="020F0502020204030204" pitchFamily="34" charset="0"/>
              <a:cs typeface="Times New Roman" panose="02020603050405020304" pitchFamily="18" charset="0"/>
            </a:endParaRPr>
          </a:p>
          <a:p>
            <a:pPr marL="0" indent="0">
              <a:buNone/>
            </a:pPr>
            <a:r>
              <a:rPr lang="en-US" sz="2800" dirty="0">
                <a:latin typeface="Calibri" panose="020F0502020204030204" pitchFamily="34" charset="0"/>
                <a:cs typeface="Times New Roman" panose="02020603050405020304" pitchFamily="18" charset="0"/>
              </a:rPr>
              <a:t>LED DRIVERS(UDN2981A)</a:t>
            </a:r>
          </a:p>
          <a:p>
            <a:r>
              <a:rPr lang="en-US" dirty="0">
                <a:latin typeface="Calibri" panose="020F0502020204030204" pitchFamily="34" charset="0"/>
                <a:cs typeface="Times New Roman" panose="02020603050405020304" pitchFamily="18" charset="0"/>
              </a:rPr>
              <a:t>Drivers are useful for interfacing between low-level logic and high-current loads.  Typical loads include relays, LEDs , etc..</a:t>
            </a:r>
          </a:p>
          <a:p>
            <a:r>
              <a:rPr lang="en-US" dirty="0">
                <a:latin typeface="Calibri" panose="020F0502020204030204" pitchFamily="34" charset="0"/>
                <a:cs typeface="Times New Roman" panose="02020603050405020304" pitchFamily="18" charset="0"/>
              </a:rPr>
              <a:t> It operates with a minimum of 5 V.</a:t>
            </a:r>
          </a:p>
          <a:p>
            <a:r>
              <a:rPr lang="en-US" dirty="0">
                <a:latin typeface="Calibri" panose="020F0502020204030204" pitchFamily="34" charset="0"/>
                <a:cs typeface="Times New Roman" panose="02020603050405020304" pitchFamily="18" charset="0"/>
              </a:rPr>
              <a:t>The suffix ‘A’ indicates an 18-lead plastic dual in-line package with copper lead frame for optimum power dissipation.</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1111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6E15A-267C-472D-8580-4824471B8436}"/>
              </a:ext>
            </a:extLst>
          </p:cNvPr>
          <p:cNvSpPr>
            <a:spLocks noGrp="1"/>
          </p:cNvSpPr>
          <p:nvPr>
            <p:ph type="title"/>
          </p:nvPr>
        </p:nvSpPr>
        <p:spPr>
          <a:xfrm>
            <a:off x="339634" y="555172"/>
            <a:ext cx="10724606" cy="665922"/>
          </a:xfrm>
        </p:spPr>
        <p:txBody>
          <a:bodyPr>
            <a:normAutofit/>
          </a:bodyPr>
          <a:lstStyle/>
          <a:p>
            <a:r>
              <a:rPr lang="en-IN" sz="2800" dirty="0" smtClean="0">
                <a:latin typeface="Calibri" panose="020F0502020204030204" pitchFamily="34" charset="0"/>
                <a:cs typeface="Times New Roman" panose="02020603050405020304" pitchFamily="18" charset="0"/>
              </a:rPr>
              <a:t>LCD</a:t>
            </a:r>
            <a:r>
              <a:rPr lang="en-IN" sz="2800" dirty="0" smtClean="0">
                <a:latin typeface="Calibri" panose="020F0502020204030204" pitchFamily="34" charset="0"/>
              </a:rPr>
              <a:t> </a:t>
            </a:r>
            <a:endParaRPr lang="en-IN" sz="2800" dirty="0">
              <a:latin typeface="Calibri" panose="020F0502020204030204" pitchFamily="34" charset="0"/>
            </a:endParaRPr>
          </a:p>
        </p:txBody>
      </p:sp>
      <p:sp>
        <p:nvSpPr>
          <p:cNvPr id="3" name="Content Placeholder 2">
            <a:extLst>
              <a:ext uri="{FF2B5EF4-FFF2-40B4-BE49-F238E27FC236}">
                <a16:creationId xmlns:a16="http://schemas.microsoft.com/office/drawing/2014/main" id="{46D52616-3394-4178-9BA0-298AF90B447F}"/>
              </a:ext>
            </a:extLst>
          </p:cNvPr>
          <p:cNvSpPr>
            <a:spLocks noGrp="1"/>
          </p:cNvSpPr>
          <p:nvPr>
            <p:ph idx="1"/>
          </p:nvPr>
        </p:nvSpPr>
        <p:spPr>
          <a:xfrm>
            <a:off x="104503" y="600609"/>
            <a:ext cx="11665132" cy="5467089"/>
          </a:xfrm>
        </p:spPr>
        <p:txBody>
          <a:bodyPr/>
          <a:lstStyle/>
          <a:p>
            <a:r>
              <a:rPr lang="en-US" dirty="0">
                <a:latin typeface="Calibri" panose="020F0502020204030204" pitchFamily="34" charset="0"/>
                <a:cs typeface="Times New Roman" panose="02020603050405020304" pitchFamily="18" charset="0"/>
              </a:rPr>
              <a:t>It is a 16 character, 2-line alphanumeric LCD display connected.</a:t>
            </a:r>
          </a:p>
          <a:p>
            <a:r>
              <a:rPr lang="en-US" dirty="0">
                <a:latin typeface="Calibri" panose="020F0502020204030204" pitchFamily="34" charset="0"/>
                <a:cs typeface="Times New Roman" panose="02020603050405020304" pitchFamily="18" charset="0"/>
              </a:rPr>
              <a:t>The LCD display requires data in a serial format. The display also requires a 5V power supply.</a:t>
            </a:r>
          </a:p>
          <a:p>
            <a:r>
              <a:rPr lang="en-US" dirty="0">
                <a:latin typeface="Calibri" panose="020F0502020204030204" pitchFamily="34" charset="0"/>
                <a:cs typeface="Times New Roman" panose="02020603050405020304" pitchFamily="18" charset="0"/>
              </a:rPr>
              <a:t>The potentiometer RV1 is a contrast control that should be used to adjust the contrast of the display.</a:t>
            </a:r>
          </a:p>
          <a:p>
            <a:pPr marL="0" indent="0">
              <a:buNone/>
            </a:pPr>
            <a:endParaRPr lang="en-IN" sz="3600" dirty="0" smtClean="0">
              <a:latin typeface="Calibri" panose="020F0502020204030204" pitchFamily="34" charset="0"/>
            </a:endParaRPr>
          </a:p>
          <a:p>
            <a:pPr marL="0" indent="0">
              <a:buNone/>
            </a:pPr>
            <a:r>
              <a:rPr lang="en-IN" sz="3600" dirty="0" smtClean="0"/>
              <a:t> </a:t>
            </a:r>
            <a:r>
              <a:rPr lang="en-IN" sz="2800" dirty="0">
                <a:latin typeface="Calibri" panose="020F0502020204030204" pitchFamily="34" charset="0"/>
                <a:cs typeface="Times New Roman" panose="02020603050405020304" pitchFamily="18" charset="0"/>
              </a:rPr>
              <a:t>PHOTO </a:t>
            </a:r>
            <a:r>
              <a:rPr lang="en-IN" sz="2800" dirty="0" smtClean="0">
                <a:latin typeface="Calibri" panose="020F0502020204030204" pitchFamily="34" charset="0"/>
                <a:cs typeface="Times New Roman" panose="02020603050405020304" pitchFamily="18" charset="0"/>
              </a:rPr>
              <a:t>TRANSISTOR</a:t>
            </a:r>
            <a:endParaRPr lang="en-IN" sz="2800" dirty="0">
              <a:latin typeface="Calibri" panose="020F0502020204030204" pitchFamily="34" charset="0"/>
              <a:cs typeface="Times New Roman" panose="02020603050405020304" pitchFamily="18" charset="0"/>
            </a:endParaRPr>
          </a:p>
          <a:p>
            <a:r>
              <a:rPr lang="en-IN" dirty="0">
                <a:latin typeface="Calibri" panose="020F0502020204030204" pitchFamily="34" charset="0"/>
                <a:cs typeface="Times New Roman" panose="02020603050405020304" pitchFamily="18" charset="0"/>
              </a:rPr>
              <a:t>Photo transistor is an electronic switching and current amplification component.</a:t>
            </a:r>
          </a:p>
          <a:p>
            <a:r>
              <a:rPr lang="en-IN" dirty="0">
                <a:latin typeface="Calibri" panose="020F0502020204030204" pitchFamily="34" charset="0"/>
                <a:cs typeface="Times New Roman" panose="02020603050405020304" pitchFamily="18" charset="0"/>
              </a:rPr>
              <a:t>Photo transistor is made up of semiconducting material. </a:t>
            </a:r>
          </a:p>
          <a:p>
            <a:r>
              <a:rPr lang="en-IN" dirty="0">
                <a:latin typeface="Calibri" panose="020F0502020204030204" pitchFamily="34" charset="0"/>
                <a:cs typeface="Times New Roman" panose="02020603050405020304" pitchFamily="18" charset="0"/>
              </a:rPr>
              <a:t>It converts light signal to electrical signal.</a:t>
            </a:r>
          </a:p>
          <a:p>
            <a:pPr marL="0" indent="0">
              <a:buNone/>
            </a:pPr>
            <a:endParaRPr lang="en-IN" dirty="0">
              <a:latin typeface="Calibri" panose="020F0502020204030204" pitchFamily="34" charset="0"/>
            </a:endParaRPr>
          </a:p>
        </p:txBody>
      </p:sp>
    </p:spTree>
    <p:extLst>
      <p:ext uri="{BB962C8B-B14F-4D97-AF65-F5344CB8AC3E}">
        <p14:creationId xmlns:p14="http://schemas.microsoft.com/office/powerpoint/2010/main" val="153623744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741817" y="889000"/>
            <a:ext cx="2272937" cy="5407297"/>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                             </a:t>
            </a:r>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r>
              <a:rPr lang="en-US" dirty="0" smtClean="0"/>
              <a:t>                             2</a:t>
            </a:r>
          </a:p>
          <a:p>
            <a:pPr algn="ctr"/>
            <a:r>
              <a:rPr lang="en-US" dirty="0" smtClean="0"/>
              <a:t>                             3</a:t>
            </a:r>
          </a:p>
          <a:p>
            <a:pPr algn="ctr"/>
            <a:r>
              <a:rPr lang="en-US" dirty="0"/>
              <a:t> </a:t>
            </a:r>
            <a:r>
              <a:rPr lang="en-US" dirty="0" smtClean="0"/>
              <a:t>                            4</a:t>
            </a:r>
          </a:p>
          <a:p>
            <a:pPr algn="ctr"/>
            <a:r>
              <a:rPr lang="en-US" dirty="0" smtClean="0"/>
              <a:t>                             5</a:t>
            </a:r>
          </a:p>
          <a:p>
            <a:pPr algn="ctr"/>
            <a:endParaRPr lang="en-US" dirty="0"/>
          </a:p>
          <a:p>
            <a:pPr algn="ctr"/>
            <a:r>
              <a:rPr lang="en-US" dirty="0" smtClean="0"/>
              <a:t>ARDUINO UNO</a:t>
            </a:r>
          </a:p>
          <a:p>
            <a:pPr algn="ctr"/>
            <a:endParaRPr lang="en-US" dirty="0"/>
          </a:p>
          <a:p>
            <a:pPr algn="ctr"/>
            <a:r>
              <a:rPr lang="en-US" dirty="0" smtClean="0"/>
              <a:t>                            11</a:t>
            </a:r>
          </a:p>
          <a:p>
            <a:pPr algn="ctr"/>
            <a:r>
              <a:rPr lang="en-US" dirty="0" smtClean="0"/>
              <a:t>                        GND</a:t>
            </a:r>
          </a:p>
          <a:p>
            <a:pPr algn="ctr"/>
            <a:r>
              <a:rPr lang="en-US" dirty="0"/>
              <a:t> </a:t>
            </a:r>
            <a:r>
              <a:rPr lang="en-US" dirty="0" smtClean="0"/>
              <a:t>                           12</a:t>
            </a:r>
          </a:p>
          <a:p>
            <a:pPr algn="ctr"/>
            <a:r>
              <a:rPr lang="en-US" dirty="0"/>
              <a:t> </a:t>
            </a:r>
            <a:r>
              <a:rPr lang="en-US" dirty="0" smtClean="0"/>
              <a:t>             </a:t>
            </a:r>
          </a:p>
          <a:p>
            <a:pPr algn="ctr"/>
            <a:endParaRPr lang="en-US" dirty="0"/>
          </a:p>
          <a:p>
            <a:pPr algn="ctr"/>
            <a:r>
              <a:rPr lang="en-US" dirty="0" smtClean="0"/>
              <a:t>                             6</a:t>
            </a:r>
          </a:p>
          <a:p>
            <a:pPr algn="ctr"/>
            <a:r>
              <a:rPr lang="en-US" dirty="0" smtClean="0"/>
              <a:t>                             7 </a:t>
            </a:r>
          </a:p>
          <a:p>
            <a:pPr algn="ctr"/>
            <a:r>
              <a:rPr lang="en-US" dirty="0"/>
              <a:t> </a:t>
            </a:r>
            <a:r>
              <a:rPr lang="en-US" dirty="0" smtClean="0"/>
              <a:t>                            8 </a:t>
            </a:r>
          </a:p>
          <a:p>
            <a:pPr algn="ctr"/>
            <a:r>
              <a:rPr lang="en-US" dirty="0" smtClean="0"/>
              <a:t>                             9</a:t>
            </a:r>
          </a:p>
          <a:p>
            <a:pPr algn="ctr"/>
            <a:r>
              <a:rPr lang="en-US" dirty="0" smtClean="0"/>
              <a:t>                            10 </a:t>
            </a:r>
          </a:p>
          <a:p>
            <a:pPr algn="ctr"/>
            <a:r>
              <a:rPr lang="en-US" dirty="0"/>
              <a:t> </a:t>
            </a:r>
            <a:r>
              <a:rPr lang="en-US" dirty="0" smtClean="0"/>
              <a:t>                           14</a:t>
            </a:r>
          </a:p>
          <a:p>
            <a:pPr algn="ctr"/>
            <a:r>
              <a:rPr lang="en-US" dirty="0"/>
              <a:t> </a:t>
            </a:r>
            <a:r>
              <a:rPr lang="en-US" dirty="0" smtClean="0"/>
              <a:t>                           15</a:t>
            </a:r>
          </a:p>
          <a:p>
            <a:pPr algn="ctr"/>
            <a:r>
              <a:rPr lang="en-US" dirty="0"/>
              <a:t> </a:t>
            </a:r>
            <a:r>
              <a:rPr lang="en-US" dirty="0" smtClean="0"/>
              <a:t>                           16                 </a:t>
            </a:r>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r>
              <a:rPr lang="en-US" dirty="0" smtClean="0"/>
              <a:t> </a:t>
            </a:r>
            <a:endParaRPr lang="en-US" dirty="0"/>
          </a:p>
        </p:txBody>
      </p:sp>
      <p:sp>
        <p:nvSpPr>
          <p:cNvPr id="3" name="Rectangle 2"/>
          <p:cNvSpPr/>
          <p:nvPr/>
        </p:nvSpPr>
        <p:spPr>
          <a:xfrm>
            <a:off x="1045030" y="1118633"/>
            <a:ext cx="1743892" cy="168988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LIFI TRANSMITTER</a:t>
            </a:r>
            <a:endParaRPr lang="en-US" dirty="0"/>
          </a:p>
        </p:txBody>
      </p:sp>
      <p:sp>
        <p:nvSpPr>
          <p:cNvPr id="4" name="Rectangle 3"/>
          <p:cNvSpPr/>
          <p:nvPr/>
        </p:nvSpPr>
        <p:spPr>
          <a:xfrm>
            <a:off x="1045030" y="3861832"/>
            <a:ext cx="1743892" cy="167682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LIFI RECEIVER</a:t>
            </a:r>
            <a:endParaRPr lang="en-US" dirty="0"/>
          </a:p>
        </p:txBody>
      </p:sp>
      <p:sp>
        <p:nvSpPr>
          <p:cNvPr id="5" name="Rectangle 4"/>
          <p:cNvSpPr/>
          <p:nvPr/>
        </p:nvSpPr>
        <p:spPr>
          <a:xfrm>
            <a:off x="8085908" y="598895"/>
            <a:ext cx="3657600" cy="81388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LCD(16*2)</a:t>
            </a:r>
          </a:p>
          <a:p>
            <a:pPr algn="ctr"/>
            <a:endParaRPr lang="en-US" dirty="0" smtClean="0"/>
          </a:p>
          <a:p>
            <a:pPr algn="ctr"/>
            <a:r>
              <a:rPr lang="en-US" dirty="0" smtClean="0"/>
              <a:t>D7  D6  D5  D4           EN  RW  RS     </a:t>
            </a:r>
          </a:p>
        </p:txBody>
      </p:sp>
      <p:sp>
        <p:nvSpPr>
          <p:cNvPr id="6" name="Rectangle 5"/>
          <p:cNvSpPr/>
          <p:nvPr/>
        </p:nvSpPr>
        <p:spPr>
          <a:xfrm>
            <a:off x="8085909" y="4057651"/>
            <a:ext cx="2416628" cy="223864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chemeClr val="tx1"/>
                </a:solidFill>
              </a:rPr>
              <a:t>APR VOICE</a:t>
            </a:r>
            <a:endParaRPr lang="en-US" dirty="0">
              <a:solidFill>
                <a:schemeClr val="tx1"/>
              </a:solidFill>
            </a:endParaRPr>
          </a:p>
        </p:txBody>
      </p:sp>
      <p:sp>
        <p:nvSpPr>
          <p:cNvPr id="7" name="Oval 6"/>
          <p:cNvSpPr/>
          <p:nvPr/>
        </p:nvSpPr>
        <p:spPr>
          <a:xfrm>
            <a:off x="10672354" y="4722224"/>
            <a:ext cx="1519646" cy="81642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t>SPEAKER</a:t>
            </a:r>
            <a:endParaRPr lang="en-US" sz="1600" dirty="0"/>
          </a:p>
        </p:txBody>
      </p:sp>
      <p:cxnSp>
        <p:nvCxnSpPr>
          <p:cNvPr id="9" name="Straight Connector 8"/>
          <p:cNvCxnSpPr/>
          <p:nvPr/>
        </p:nvCxnSpPr>
        <p:spPr>
          <a:xfrm>
            <a:off x="2788921" y="1319349"/>
            <a:ext cx="52904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3317966" y="1005840"/>
            <a:ext cx="0" cy="3135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3" idx="3"/>
          </p:cNvCxnSpPr>
          <p:nvPr/>
        </p:nvCxnSpPr>
        <p:spPr>
          <a:xfrm>
            <a:off x="2788921" y="2005149"/>
            <a:ext cx="437605" cy="6531"/>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9" name="Elbow Connector 18"/>
          <p:cNvCxnSpPr/>
          <p:nvPr/>
        </p:nvCxnSpPr>
        <p:spPr>
          <a:xfrm flipV="1">
            <a:off x="2788921" y="2142309"/>
            <a:ext cx="1952896" cy="431074"/>
          </a:xfrm>
          <a:prstGeom prst="bentConnector3">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788921" y="4150723"/>
            <a:ext cx="52904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3317966" y="4150723"/>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3317966" y="3631475"/>
            <a:ext cx="0" cy="5192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Elbow Connector 31"/>
          <p:cNvCxnSpPr/>
          <p:nvPr/>
        </p:nvCxnSpPr>
        <p:spPr>
          <a:xfrm flipV="1">
            <a:off x="2788921" y="4376057"/>
            <a:ext cx="1952896" cy="1018903"/>
          </a:xfrm>
          <a:prstGeom prst="bentConnector3">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7014754" y="4258491"/>
            <a:ext cx="10711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014754" y="4519749"/>
            <a:ext cx="10711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7014754" y="4772025"/>
            <a:ext cx="1071155" cy="63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V="1">
            <a:off x="7014754" y="5010150"/>
            <a:ext cx="1071155" cy="63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7014754" y="5283200"/>
            <a:ext cx="10711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7014754" y="5588000"/>
            <a:ext cx="1071154" cy="127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7014754" y="5861050"/>
            <a:ext cx="1071155" cy="19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7014754" y="6153150"/>
            <a:ext cx="107115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7014754" y="2946400"/>
            <a:ext cx="3657600" cy="381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10672354" y="1412784"/>
            <a:ext cx="0" cy="157171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Elbow Connector 97"/>
          <p:cNvCxnSpPr/>
          <p:nvPr/>
        </p:nvCxnSpPr>
        <p:spPr>
          <a:xfrm flipV="1">
            <a:off x="7014754" y="1412784"/>
            <a:ext cx="4186646" cy="1851116"/>
          </a:xfrm>
          <a:prstGeom prst="bentConnector3">
            <a:avLst>
              <a:gd name="adj1" fmla="val 97625"/>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Elbow Connector 104"/>
          <p:cNvCxnSpPr>
            <a:stCxn id="2" idx="3"/>
          </p:cNvCxnSpPr>
          <p:nvPr/>
        </p:nvCxnSpPr>
        <p:spPr>
          <a:xfrm flipV="1">
            <a:off x="7014754" y="1412784"/>
            <a:ext cx="4554946" cy="2179865"/>
          </a:xfrm>
          <a:prstGeom prst="bentConnector3">
            <a:avLst>
              <a:gd name="adj1" fmla="val 9935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Elbow Connector 112"/>
          <p:cNvCxnSpPr/>
          <p:nvPr/>
        </p:nvCxnSpPr>
        <p:spPr>
          <a:xfrm flipV="1">
            <a:off x="7014754" y="1412784"/>
            <a:ext cx="2421346" cy="441416"/>
          </a:xfrm>
          <a:prstGeom prst="bentConnector3">
            <a:avLst>
              <a:gd name="adj1" fmla="val 105073"/>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7014754" y="1633492"/>
            <a:ext cx="209332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9108077" y="1412784"/>
            <a:ext cx="0" cy="2207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7014754" y="1319349"/>
            <a:ext cx="69414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7696200" y="1319349"/>
            <a:ext cx="0" cy="20378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7708900" y="1523138"/>
            <a:ext cx="9652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8672052" y="1421243"/>
            <a:ext cx="0" cy="1018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7002055" y="937623"/>
            <a:ext cx="814794" cy="76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7818030" y="945289"/>
            <a:ext cx="0" cy="3239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7816849" y="1260987"/>
            <a:ext cx="26905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1" name="TextBox 170"/>
          <p:cNvSpPr txBox="1"/>
          <p:nvPr/>
        </p:nvSpPr>
        <p:spPr>
          <a:xfrm rot="10800000" flipH="1" flipV="1">
            <a:off x="3226526" y="664698"/>
            <a:ext cx="1165338" cy="369332"/>
          </a:xfrm>
          <a:prstGeom prst="rect">
            <a:avLst/>
          </a:prstGeom>
          <a:noFill/>
        </p:spPr>
        <p:txBody>
          <a:bodyPr wrap="square" rtlCol="0">
            <a:spAutoFit/>
          </a:bodyPr>
          <a:lstStyle/>
          <a:p>
            <a:r>
              <a:rPr lang="en-US" dirty="0" smtClean="0"/>
              <a:t>5V</a:t>
            </a:r>
            <a:endParaRPr lang="en-US" dirty="0"/>
          </a:p>
        </p:txBody>
      </p:sp>
      <p:sp>
        <p:nvSpPr>
          <p:cNvPr id="172" name="TextBox 171"/>
          <p:cNvSpPr txBox="1"/>
          <p:nvPr/>
        </p:nvSpPr>
        <p:spPr>
          <a:xfrm>
            <a:off x="3226527" y="1838597"/>
            <a:ext cx="888810" cy="369332"/>
          </a:xfrm>
          <a:prstGeom prst="rect">
            <a:avLst/>
          </a:prstGeom>
          <a:noFill/>
        </p:spPr>
        <p:txBody>
          <a:bodyPr wrap="square" rtlCol="0">
            <a:spAutoFit/>
          </a:bodyPr>
          <a:lstStyle/>
          <a:p>
            <a:r>
              <a:rPr lang="en-US" dirty="0" smtClean="0"/>
              <a:t>GND</a:t>
            </a:r>
            <a:endParaRPr lang="en-US" dirty="0"/>
          </a:p>
        </p:txBody>
      </p:sp>
      <p:sp>
        <p:nvSpPr>
          <p:cNvPr id="173" name="TextBox 172"/>
          <p:cNvSpPr txBox="1"/>
          <p:nvPr/>
        </p:nvSpPr>
        <p:spPr>
          <a:xfrm>
            <a:off x="3317966" y="3492500"/>
            <a:ext cx="439544" cy="369332"/>
          </a:xfrm>
          <a:prstGeom prst="rect">
            <a:avLst/>
          </a:prstGeom>
          <a:noFill/>
        </p:spPr>
        <p:txBody>
          <a:bodyPr wrap="none" rtlCol="0">
            <a:spAutoFit/>
          </a:bodyPr>
          <a:lstStyle/>
          <a:p>
            <a:r>
              <a:rPr lang="en-US" dirty="0" smtClean="0"/>
              <a:t>5V</a:t>
            </a:r>
            <a:endParaRPr lang="en-US" dirty="0"/>
          </a:p>
        </p:txBody>
      </p:sp>
      <p:sp>
        <p:nvSpPr>
          <p:cNvPr id="174" name="TextBox 173"/>
          <p:cNvSpPr txBox="1"/>
          <p:nvPr/>
        </p:nvSpPr>
        <p:spPr>
          <a:xfrm>
            <a:off x="3144158" y="4519749"/>
            <a:ext cx="708848" cy="369332"/>
          </a:xfrm>
          <a:prstGeom prst="rect">
            <a:avLst/>
          </a:prstGeom>
          <a:noFill/>
        </p:spPr>
        <p:txBody>
          <a:bodyPr wrap="none" rtlCol="0">
            <a:spAutoFit/>
          </a:bodyPr>
          <a:lstStyle/>
          <a:p>
            <a:r>
              <a:rPr lang="en-US" dirty="0" smtClean="0"/>
              <a:t>GND</a:t>
            </a:r>
            <a:endParaRPr lang="en-US" dirty="0"/>
          </a:p>
        </p:txBody>
      </p:sp>
      <p:cxnSp>
        <p:nvCxnSpPr>
          <p:cNvPr id="178" name="Straight Connector 177"/>
          <p:cNvCxnSpPr>
            <a:stCxn id="4" idx="3"/>
            <a:endCxn id="174" idx="1"/>
          </p:cNvCxnSpPr>
          <p:nvPr/>
        </p:nvCxnSpPr>
        <p:spPr>
          <a:xfrm flipV="1">
            <a:off x="2788921" y="4704415"/>
            <a:ext cx="355237" cy="178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a:stCxn id="6" idx="3"/>
            <a:endCxn id="7" idx="2"/>
          </p:cNvCxnSpPr>
          <p:nvPr/>
        </p:nvCxnSpPr>
        <p:spPr>
          <a:xfrm>
            <a:off x="10502537" y="5130438"/>
            <a:ext cx="169817"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22300" y="0"/>
            <a:ext cx="5956300" cy="369332"/>
          </a:xfrm>
          <a:prstGeom prst="rect">
            <a:avLst/>
          </a:prstGeom>
          <a:noFill/>
        </p:spPr>
        <p:txBody>
          <a:bodyPr wrap="square" rtlCol="0">
            <a:spAutoFit/>
          </a:bodyPr>
          <a:lstStyle/>
          <a:p>
            <a:r>
              <a:rPr lang="en-US" dirty="0"/>
              <a:t>TRANSMITTER/RECEIVER OF </a:t>
            </a:r>
            <a:r>
              <a:rPr lang="en-US" dirty="0" smtClean="0"/>
              <a:t>VEHICLE-1 </a:t>
            </a:r>
            <a:endParaRPr lang="en-US" dirty="0"/>
          </a:p>
        </p:txBody>
      </p:sp>
      <p:sp>
        <p:nvSpPr>
          <p:cNvPr id="10" name="TextBox 9"/>
          <p:cNvSpPr txBox="1"/>
          <p:nvPr/>
        </p:nvSpPr>
        <p:spPr>
          <a:xfrm>
            <a:off x="4741817" y="2011680"/>
            <a:ext cx="181031" cy="369332"/>
          </a:xfrm>
          <a:prstGeom prst="rect">
            <a:avLst/>
          </a:prstGeom>
          <a:noFill/>
        </p:spPr>
        <p:txBody>
          <a:bodyPr wrap="square" rtlCol="0">
            <a:spAutoFit/>
          </a:bodyPr>
          <a:lstStyle/>
          <a:p>
            <a:r>
              <a:rPr lang="en-US" dirty="0" smtClean="0"/>
              <a:t>1</a:t>
            </a:r>
            <a:endParaRPr lang="en-US" dirty="0"/>
          </a:p>
        </p:txBody>
      </p:sp>
      <p:sp>
        <p:nvSpPr>
          <p:cNvPr id="12" name="TextBox 11"/>
          <p:cNvSpPr txBox="1"/>
          <p:nvPr/>
        </p:nvSpPr>
        <p:spPr>
          <a:xfrm>
            <a:off x="4826726" y="4258491"/>
            <a:ext cx="235132" cy="369332"/>
          </a:xfrm>
          <a:prstGeom prst="rect">
            <a:avLst/>
          </a:prstGeom>
          <a:noFill/>
        </p:spPr>
        <p:txBody>
          <a:bodyPr wrap="square" rtlCol="0">
            <a:spAutoFit/>
          </a:bodyPr>
          <a:lstStyle/>
          <a:p>
            <a:r>
              <a:rPr lang="en-US" dirty="0" smtClean="0"/>
              <a:t>0</a:t>
            </a:r>
            <a:endParaRPr lang="en-US" dirty="0"/>
          </a:p>
        </p:txBody>
      </p:sp>
      <p:sp>
        <p:nvSpPr>
          <p:cNvPr id="16" name="TextBox 15"/>
          <p:cNvSpPr txBox="1"/>
          <p:nvPr/>
        </p:nvSpPr>
        <p:spPr>
          <a:xfrm>
            <a:off x="8085908" y="4076702"/>
            <a:ext cx="352695" cy="2585323"/>
          </a:xfrm>
          <a:prstGeom prst="rect">
            <a:avLst/>
          </a:prstGeom>
          <a:noFill/>
        </p:spPr>
        <p:txBody>
          <a:bodyPr wrap="square" rtlCol="0">
            <a:spAutoFit/>
          </a:bodyPr>
          <a:lstStyle/>
          <a:p>
            <a:r>
              <a:rPr lang="en-US" dirty="0" smtClean="0"/>
              <a:t>1</a:t>
            </a:r>
          </a:p>
          <a:p>
            <a:r>
              <a:rPr lang="en-US" dirty="0" smtClean="0"/>
              <a:t>2</a:t>
            </a:r>
          </a:p>
          <a:p>
            <a:r>
              <a:rPr lang="en-US" dirty="0" smtClean="0"/>
              <a:t>3</a:t>
            </a:r>
          </a:p>
          <a:p>
            <a:r>
              <a:rPr lang="en-US" dirty="0" smtClean="0"/>
              <a:t>4</a:t>
            </a:r>
          </a:p>
          <a:p>
            <a:r>
              <a:rPr lang="en-US" dirty="0" smtClean="0"/>
              <a:t>5</a:t>
            </a:r>
          </a:p>
          <a:p>
            <a:r>
              <a:rPr lang="en-US" dirty="0" smtClean="0"/>
              <a:t>6</a:t>
            </a:r>
          </a:p>
          <a:p>
            <a:r>
              <a:rPr lang="en-US" dirty="0" smtClean="0"/>
              <a:t>7</a:t>
            </a:r>
          </a:p>
          <a:p>
            <a:r>
              <a:rPr lang="en-US" dirty="0"/>
              <a:t>8</a:t>
            </a:r>
            <a:endParaRPr lang="en-US" dirty="0" smtClean="0"/>
          </a:p>
          <a:p>
            <a:endParaRPr lang="en-US" dirty="0"/>
          </a:p>
        </p:txBody>
      </p:sp>
      <p:sp>
        <p:nvSpPr>
          <p:cNvPr id="14" name="TextBox 13"/>
          <p:cNvSpPr txBox="1"/>
          <p:nvPr/>
        </p:nvSpPr>
        <p:spPr>
          <a:xfrm>
            <a:off x="8556171" y="4889081"/>
            <a:ext cx="1593671" cy="1200329"/>
          </a:xfrm>
          <a:prstGeom prst="rect">
            <a:avLst/>
          </a:prstGeom>
          <a:noFill/>
        </p:spPr>
        <p:txBody>
          <a:bodyPr wrap="square" rtlCol="0">
            <a:spAutoFit/>
          </a:bodyPr>
          <a:lstStyle/>
          <a:p>
            <a:r>
              <a:rPr lang="en-US" dirty="0">
                <a:solidFill>
                  <a:schemeClr val="bg1"/>
                </a:solidFill>
              </a:rPr>
              <a:t>APR (Record and play back)</a:t>
            </a:r>
          </a:p>
          <a:p>
            <a:endParaRPr lang="en-US" dirty="0"/>
          </a:p>
        </p:txBody>
      </p:sp>
      <p:sp>
        <p:nvSpPr>
          <p:cNvPr id="17" name="TextBox 16"/>
          <p:cNvSpPr txBox="1"/>
          <p:nvPr/>
        </p:nvSpPr>
        <p:spPr>
          <a:xfrm>
            <a:off x="4826726" y="2142309"/>
            <a:ext cx="301686" cy="369332"/>
          </a:xfrm>
          <a:prstGeom prst="rect">
            <a:avLst/>
          </a:prstGeom>
          <a:noFill/>
        </p:spPr>
        <p:txBody>
          <a:bodyPr wrap="none" rtlCol="0">
            <a:spAutoFit/>
          </a:bodyPr>
          <a:lstStyle/>
          <a:p>
            <a:r>
              <a:rPr lang="en-US" dirty="0">
                <a:solidFill>
                  <a:schemeClr val="bg1"/>
                </a:solidFill>
              </a:rPr>
              <a:t>0</a:t>
            </a:r>
          </a:p>
        </p:txBody>
      </p:sp>
      <p:sp>
        <p:nvSpPr>
          <p:cNvPr id="18" name="TextBox 17"/>
          <p:cNvSpPr txBox="1"/>
          <p:nvPr/>
        </p:nvSpPr>
        <p:spPr>
          <a:xfrm>
            <a:off x="4855496" y="4376057"/>
            <a:ext cx="301686" cy="369332"/>
          </a:xfrm>
          <a:prstGeom prst="rect">
            <a:avLst/>
          </a:prstGeom>
          <a:noFill/>
        </p:spPr>
        <p:txBody>
          <a:bodyPr wrap="none" rtlCol="0">
            <a:spAutoFit/>
          </a:bodyPr>
          <a:lstStyle/>
          <a:p>
            <a:r>
              <a:rPr lang="en-US" dirty="0" smtClean="0">
                <a:solidFill>
                  <a:schemeClr val="bg1"/>
                </a:solidFill>
              </a:rPr>
              <a:t>1</a:t>
            </a:r>
            <a:endParaRPr lang="en-US" dirty="0">
              <a:solidFill>
                <a:schemeClr val="bg1"/>
              </a:solidFill>
            </a:endParaRPr>
          </a:p>
        </p:txBody>
      </p:sp>
    </p:spTree>
    <p:extLst>
      <p:ext uri="{BB962C8B-B14F-4D97-AF65-F5344CB8AC3E}">
        <p14:creationId xmlns:p14="http://schemas.microsoft.com/office/powerpoint/2010/main" val="11471845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741817" y="889000"/>
            <a:ext cx="2272937" cy="540729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                             </a:t>
            </a:r>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r>
              <a:rPr lang="en-US" dirty="0" smtClean="0"/>
              <a:t>                             2</a:t>
            </a:r>
          </a:p>
          <a:p>
            <a:pPr algn="ctr"/>
            <a:r>
              <a:rPr lang="en-US" dirty="0" smtClean="0"/>
              <a:t>                             3</a:t>
            </a:r>
          </a:p>
          <a:p>
            <a:pPr algn="ctr"/>
            <a:r>
              <a:rPr lang="en-US" dirty="0"/>
              <a:t> </a:t>
            </a:r>
            <a:r>
              <a:rPr lang="en-US" dirty="0" smtClean="0"/>
              <a:t>                            4</a:t>
            </a:r>
          </a:p>
          <a:p>
            <a:pPr algn="ctr"/>
            <a:r>
              <a:rPr lang="en-US" dirty="0" smtClean="0"/>
              <a:t>                             5</a:t>
            </a:r>
          </a:p>
          <a:p>
            <a:pPr algn="ctr"/>
            <a:endParaRPr lang="en-US" dirty="0"/>
          </a:p>
          <a:p>
            <a:pPr algn="ctr"/>
            <a:r>
              <a:rPr lang="en-US" dirty="0" smtClean="0"/>
              <a:t>ARDUINO UNO</a:t>
            </a:r>
          </a:p>
          <a:p>
            <a:pPr algn="ctr"/>
            <a:endParaRPr lang="en-US" dirty="0"/>
          </a:p>
          <a:p>
            <a:pPr algn="ctr"/>
            <a:r>
              <a:rPr lang="en-US" dirty="0" smtClean="0"/>
              <a:t>                            11</a:t>
            </a:r>
          </a:p>
          <a:p>
            <a:pPr algn="ctr"/>
            <a:r>
              <a:rPr lang="en-US" dirty="0" smtClean="0"/>
              <a:t>                        GND</a:t>
            </a:r>
          </a:p>
          <a:p>
            <a:pPr algn="ctr"/>
            <a:r>
              <a:rPr lang="en-US" dirty="0"/>
              <a:t> </a:t>
            </a:r>
            <a:r>
              <a:rPr lang="en-US" dirty="0" smtClean="0"/>
              <a:t>                           12</a:t>
            </a:r>
          </a:p>
          <a:p>
            <a:pPr algn="ctr"/>
            <a:r>
              <a:rPr lang="en-US" dirty="0"/>
              <a:t> </a:t>
            </a:r>
            <a:r>
              <a:rPr lang="en-US" dirty="0" smtClean="0"/>
              <a:t>             </a:t>
            </a:r>
          </a:p>
          <a:p>
            <a:pPr algn="ctr"/>
            <a:endParaRPr lang="en-US" dirty="0"/>
          </a:p>
          <a:p>
            <a:pPr algn="ctr"/>
            <a:r>
              <a:rPr lang="en-US" dirty="0" smtClean="0"/>
              <a:t>                             6</a:t>
            </a:r>
          </a:p>
          <a:p>
            <a:pPr algn="ctr"/>
            <a:r>
              <a:rPr lang="en-US" dirty="0" smtClean="0"/>
              <a:t>                             7 </a:t>
            </a:r>
          </a:p>
          <a:p>
            <a:pPr algn="ctr"/>
            <a:r>
              <a:rPr lang="en-US" dirty="0"/>
              <a:t> </a:t>
            </a:r>
            <a:r>
              <a:rPr lang="en-US" dirty="0" smtClean="0"/>
              <a:t>                            8 </a:t>
            </a:r>
          </a:p>
          <a:p>
            <a:pPr algn="ctr"/>
            <a:r>
              <a:rPr lang="en-US" dirty="0" smtClean="0"/>
              <a:t>                             9</a:t>
            </a:r>
          </a:p>
          <a:p>
            <a:pPr algn="ctr"/>
            <a:r>
              <a:rPr lang="en-US" dirty="0" smtClean="0"/>
              <a:t>                            10 </a:t>
            </a:r>
          </a:p>
          <a:p>
            <a:pPr algn="ctr"/>
            <a:r>
              <a:rPr lang="en-US" dirty="0"/>
              <a:t> </a:t>
            </a:r>
            <a:r>
              <a:rPr lang="en-US" dirty="0" smtClean="0"/>
              <a:t>                           14</a:t>
            </a:r>
          </a:p>
          <a:p>
            <a:pPr algn="ctr"/>
            <a:r>
              <a:rPr lang="en-US" dirty="0"/>
              <a:t> </a:t>
            </a:r>
            <a:r>
              <a:rPr lang="en-US" dirty="0" smtClean="0"/>
              <a:t>                           15</a:t>
            </a:r>
          </a:p>
          <a:p>
            <a:pPr algn="ctr"/>
            <a:r>
              <a:rPr lang="en-US" dirty="0"/>
              <a:t> </a:t>
            </a:r>
            <a:r>
              <a:rPr lang="en-US" dirty="0" smtClean="0"/>
              <a:t>                           16                 </a:t>
            </a:r>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r>
              <a:rPr lang="en-US" dirty="0" smtClean="0"/>
              <a:t> </a:t>
            </a:r>
            <a:endParaRPr lang="en-US" dirty="0"/>
          </a:p>
        </p:txBody>
      </p:sp>
      <p:sp>
        <p:nvSpPr>
          <p:cNvPr id="3" name="Rectangle 2"/>
          <p:cNvSpPr/>
          <p:nvPr/>
        </p:nvSpPr>
        <p:spPr>
          <a:xfrm>
            <a:off x="1045030" y="1118633"/>
            <a:ext cx="1743892" cy="168988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LIFI TRANSMITTER</a:t>
            </a:r>
            <a:endParaRPr lang="en-US" dirty="0"/>
          </a:p>
        </p:txBody>
      </p:sp>
      <p:sp>
        <p:nvSpPr>
          <p:cNvPr id="4" name="Rectangle 3"/>
          <p:cNvSpPr/>
          <p:nvPr/>
        </p:nvSpPr>
        <p:spPr>
          <a:xfrm>
            <a:off x="1045030" y="3861832"/>
            <a:ext cx="1743892" cy="167682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LIFI RECEIVER</a:t>
            </a:r>
            <a:endParaRPr lang="en-US" dirty="0"/>
          </a:p>
        </p:txBody>
      </p:sp>
      <p:sp>
        <p:nvSpPr>
          <p:cNvPr id="5" name="Rectangle 4"/>
          <p:cNvSpPr/>
          <p:nvPr/>
        </p:nvSpPr>
        <p:spPr>
          <a:xfrm>
            <a:off x="8085908" y="598895"/>
            <a:ext cx="3657600" cy="81388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LCD(16*2)</a:t>
            </a:r>
          </a:p>
          <a:p>
            <a:pPr algn="ctr"/>
            <a:endParaRPr lang="en-US" dirty="0" smtClean="0"/>
          </a:p>
          <a:p>
            <a:pPr algn="ctr"/>
            <a:r>
              <a:rPr lang="en-US" dirty="0" smtClean="0"/>
              <a:t>D7  D6  D5  D4           EN  RW  RS     </a:t>
            </a:r>
          </a:p>
        </p:txBody>
      </p:sp>
      <p:sp>
        <p:nvSpPr>
          <p:cNvPr id="6" name="Rectangle 5"/>
          <p:cNvSpPr/>
          <p:nvPr/>
        </p:nvSpPr>
        <p:spPr>
          <a:xfrm>
            <a:off x="8085909" y="4057651"/>
            <a:ext cx="2416628" cy="223864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chemeClr val="bg1"/>
                </a:solidFill>
              </a:rPr>
              <a:t>             APR (Record and play back)</a:t>
            </a:r>
            <a:endParaRPr lang="en-US" dirty="0">
              <a:solidFill>
                <a:schemeClr val="bg1"/>
              </a:solidFill>
            </a:endParaRPr>
          </a:p>
        </p:txBody>
      </p:sp>
      <p:sp>
        <p:nvSpPr>
          <p:cNvPr id="7" name="Oval 6"/>
          <p:cNvSpPr/>
          <p:nvPr/>
        </p:nvSpPr>
        <p:spPr>
          <a:xfrm>
            <a:off x="10672354" y="4722224"/>
            <a:ext cx="1519646" cy="81642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SPEAKER</a:t>
            </a:r>
            <a:endParaRPr lang="en-US" dirty="0"/>
          </a:p>
        </p:txBody>
      </p:sp>
      <p:cxnSp>
        <p:nvCxnSpPr>
          <p:cNvPr id="9" name="Straight Connector 8"/>
          <p:cNvCxnSpPr/>
          <p:nvPr/>
        </p:nvCxnSpPr>
        <p:spPr>
          <a:xfrm>
            <a:off x="2788921" y="1319349"/>
            <a:ext cx="52904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3317966" y="1005840"/>
            <a:ext cx="0" cy="3135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3" idx="3"/>
          </p:cNvCxnSpPr>
          <p:nvPr/>
        </p:nvCxnSpPr>
        <p:spPr>
          <a:xfrm>
            <a:off x="2788921" y="2005149"/>
            <a:ext cx="437605" cy="6531"/>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9" name="Elbow Connector 18"/>
          <p:cNvCxnSpPr/>
          <p:nvPr/>
        </p:nvCxnSpPr>
        <p:spPr>
          <a:xfrm flipV="1">
            <a:off x="2788921" y="2142309"/>
            <a:ext cx="1952896" cy="431074"/>
          </a:xfrm>
          <a:prstGeom prst="bentConnector3">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788921" y="4150723"/>
            <a:ext cx="52904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3317966" y="4150723"/>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3317966" y="3631475"/>
            <a:ext cx="0" cy="5192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Elbow Connector 31"/>
          <p:cNvCxnSpPr/>
          <p:nvPr/>
        </p:nvCxnSpPr>
        <p:spPr>
          <a:xfrm flipV="1">
            <a:off x="2788921" y="4376057"/>
            <a:ext cx="1952896" cy="1018903"/>
          </a:xfrm>
          <a:prstGeom prst="bentConnector3">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7014754" y="4258491"/>
            <a:ext cx="10711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014754" y="4519749"/>
            <a:ext cx="10711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7014754" y="4772025"/>
            <a:ext cx="1071155" cy="63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V="1">
            <a:off x="7014754" y="5010150"/>
            <a:ext cx="1071155" cy="63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7014754" y="5283200"/>
            <a:ext cx="10711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7014754" y="5588000"/>
            <a:ext cx="1071154" cy="127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7014754" y="5861050"/>
            <a:ext cx="1071155" cy="19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7014754" y="6153150"/>
            <a:ext cx="107115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7014754" y="2946400"/>
            <a:ext cx="3657600" cy="381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10672354" y="1412784"/>
            <a:ext cx="0" cy="157171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Elbow Connector 97"/>
          <p:cNvCxnSpPr/>
          <p:nvPr/>
        </p:nvCxnSpPr>
        <p:spPr>
          <a:xfrm flipV="1">
            <a:off x="7014754" y="1412784"/>
            <a:ext cx="4186646" cy="1851116"/>
          </a:xfrm>
          <a:prstGeom prst="bentConnector3">
            <a:avLst>
              <a:gd name="adj1" fmla="val 97625"/>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Elbow Connector 104"/>
          <p:cNvCxnSpPr>
            <a:stCxn id="2" idx="3"/>
          </p:cNvCxnSpPr>
          <p:nvPr/>
        </p:nvCxnSpPr>
        <p:spPr>
          <a:xfrm flipV="1">
            <a:off x="7014754" y="1412784"/>
            <a:ext cx="4554946" cy="2179865"/>
          </a:xfrm>
          <a:prstGeom prst="bentConnector3">
            <a:avLst>
              <a:gd name="adj1" fmla="val 99351"/>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3" name="Elbow Connector 112"/>
          <p:cNvCxnSpPr/>
          <p:nvPr/>
        </p:nvCxnSpPr>
        <p:spPr>
          <a:xfrm flipV="1">
            <a:off x="7014754" y="1412784"/>
            <a:ext cx="2421346" cy="441416"/>
          </a:xfrm>
          <a:prstGeom prst="bentConnector3">
            <a:avLst>
              <a:gd name="adj1" fmla="val 105073"/>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7014754" y="1633492"/>
            <a:ext cx="209332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V="1">
            <a:off x="9108077" y="1412784"/>
            <a:ext cx="0" cy="2207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7014754" y="1319349"/>
            <a:ext cx="69414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7696200" y="1319349"/>
            <a:ext cx="0" cy="20378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7708900" y="1523138"/>
            <a:ext cx="9652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8672052" y="1421243"/>
            <a:ext cx="0" cy="1018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7002055" y="937623"/>
            <a:ext cx="814794" cy="76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7818030" y="945289"/>
            <a:ext cx="0" cy="3239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7816849" y="1260987"/>
            <a:ext cx="26905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1" name="TextBox 170"/>
          <p:cNvSpPr txBox="1"/>
          <p:nvPr/>
        </p:nvSpPr>
        <p:spPr>
          <a:xfrm>
            <a:off x="3317966" y="749300"/>
            <a:ext cx="439544" cy="369332"/>
          </a:xfrm>
          <a:prstGeom prst="rect">
            <a:avLst/>
          </a:prstGeom>
          <a:noFill/>
        </p:spPr>
        <p:txBody>
          <a:bodyPr wrap="none" rtlCol="0">
            <a:spAutoFit/>
          </a:bodyPr>
          <a:lstStyle/>
          <a:p>
            <a:r>
              <a:rPr lang="en-US" dirty="0" smtClean="0"/>
              <a:t>5V</a:t>
            </a:r>
            <a:endParaRPr lang="en-US" dirty="0"/>
          </a:p>
        </p:txBody>
      </p:sp>
      <p:sp>
        <p:nvSpPr>
          <p:cNvPr id="172" name="TextBox 171"/>
          <p:cNvSpPr txBox="1"/>
          <p:nvPr/>
        </p:nvSpPr>
        <p:spPr>
          <a:xfrm>
            <a:off x="3226526" y="1838597"/>
            <a:ext cx="712015" cy="369332"/>
          </a:xfrm>
          <a:prstGeom prst="rect">
            <a:avLst/>
          </a:prstGeom>
          <a:noFill/>
        </p:spPr>
        <p:txBody>
          <a:bodyPr wrap="square" rtlCol="0">
            <a:spAutoFit/>
          </a:bodyPr>
          <a:lstStyle/>
          <a:p>
            <a:r>
              <a:rPr lang="en-US" dirty="0" smtClean="0"/>
              <a:t>GND</a:t>
            </a:r>
            <a:endParaRPr lang="en-US" dirty="0"/>
          </a:p>
        </p:txBody>
      </p:sp>
      <p:sp>
        <p:nvSpPr>
          <p:cNvPr id="173" name="TextBox 172"/>
          <p:cNvSpPr txBox="1"/>
          <p:nvPr/>
        </p:nvSpPr>
        <p:spPr>
          <a:xfrm>
            <a:off x="3317966" y="3492500"/>
            <a:ext cx="439544" cy="369332"/>
          </a:xfrm>
          <a:prstGeom prst="rect">
            <a:avLst/>
          </a:prstGeom>
          <a:noFill/>
        </p:spPr>
        <p:txBody>
          <a:bodyPr wrap="none" rtlCol="0">
            <a:spAutoFit/>
          </a:bodyPr>
          <a:lstStyle/>
          <a:p>
            <a:r>
              <a:rPr lang="en-US" dirty="0" smtClean="0"/>
              <a:t>5V</a:t>
            </a:r>
            <a:endParaRPr lang="en-US" dirty="0"/>
          </a:p>
        </p:txBody>
      </p:sp>
      <p:sp>
        <p:nvSpPr>
          <p:cNvPr id="174" name="TextBox 173"/>
          <p:cNvSpPr txBox="1"/>
          <p:nvPr/>
        </p:nvSpPr>
        <p:spPr>
          <a:xfrm>
            <a:off x="3144158" y="4519749"/>
            <a:ext cx="708848" cy="369332"/>
          </a:xfrm>
          <a:prstGeom prst="rect">
            <a:avLst/>
          </a:prstGeom>
          <a:noFill/>
        </p:spPr>
        <p:txBody>
          <a:bodyPr wrap="none" rtlCol="0">
            <a:spAutoFit/>
          </a:bodyPr>
          <a:lstStyle/>
          <a:p>
            <a:r>
              <a:rPr lang="en-US" dirty="0" smtClean="0"/>
              <a:t>GND</a:t>
            </a:r>
            <a:endParaRPr lang="en-US" dirty="0"/>
          </a:p>
        </p:txBody>
      </p:sp>
      <p:cxnSp>
        <p:nvCxnSpPr>
          <p:cNvPr id="178" name="Straight Connector 177"/>
          <p:cNvCxnSpPr>
            <a:stCxn id="4" idx="3"/>
            <a:endCxn id="174" idx="1"/>
          </p:cNvCxnSpPr>
          <p:nvPr/>
        </p:nvCxnSpPr>
        <p:spPr>
          <a:xfrm flipV="1">
            <a:off x="2788921" y="4704415"/>
            <a:ext cx="355237" cy="178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a:stCxn id="6" idx="3"/>
            <a:endCxn id="7" idx="2"/>
          </p:cNvCxnSpPr>
          <p:nvPr/>
        </p:nvCxnSpPr>
        <p:spPr>
          <a:xfrm>
            <a:off x="10502537" y="5130438"/>
            <a:ext cx="169817" cy="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622300" y="0"/>
            <a:ext cx="5956300" cy="369332"/>
          </a:xfrm>
          <a:prstGeom prst="rect">
            <a:avLst/>
          </a:prstGeom>
          <a:noFill/>
        </p:spPr>
        <p:txBody>
          <a:bodyPr wrap="square" rtlCol="0">
            <a:spAutoFit/>
          </a:bodyPr>
          <a:lstStyle/>
          <a:p>
            <a:r>
              <a:rPr lang="en-US" dirty="0"/>
              <a:t>TRANSMITTER/RECEIVER OF </a:t>
            </a:r>
            <a:r>
              <a:rPr lang="en-US" dirty="0" smtClean="0"/>
              <a:t>VEHICLE-2 </a:t>
            </a:r>
            <a:endParaRPr lang="en-US" dirty="0"/>
          </a:p>
        </p:txBody>
      </p:sp>
      <p:sp>
        <p:nvSpPr>
          <p:cNvPr id="10" name="TextBox 9"/>
          <p:cNvSpPr txBox="1"/>
          <p:nvPr/>
        </p:nvSpPr>
        <p:spPr>
          <a:xfrm>
            <a:off x="4741817" y="2011680"/>
            <a:ext cx="181031" cy="369332"/>
          </a:xfrm>
          <a:prstGeom prst="rect">
            <a:avLst/>
          </a:prstGeom>
          <a:noFill/>
        </p:spPr>
        <p:txBody>
          <a:bodyPr wrap="square" rtlCol="0">
            <a:spAutoFit/>
          </a:bodyPr>
          <a:lstStyle/>
          <a:p>
            <a:r>
              <a:rPr lang="en-US" dirty="0" smtClean="0"/>
              <a:t>1</a:t>
            </a:r>
            <a:endParaRPr lang="en-US" dirty="0"/>
          </a:p>
        </p:txBody>
      </p:sp>
      <p:sp>
        <p:nvSpPr>
          <p:cNvPr id="12" name="TextBox 11"/>
          <p:cNvSpPr txBox="1"/>
          <p:nvPr/>
        </p:nvSpPr>
        <p:spPr>
          <a:xfrm>
            <a:off x="4826726" y="4258491"/>
            <a:ext cx="235132" cy="369332"/>
          </a:xfrm>
          <a:prstGeom prst="rect">
            <a:avLst/>
          </a:prstGeom>
          <a:noFill/>
        </p:spPr>
        <p:txBody>
          <a:bodyPr wrap="square" rtlCol="0">
            <a:spAutoFit/>
          </a:bodyPr>
          <a:lstStyle/>
          <a:p>
            <a:r>
              <a:rPr lang="en-US" dirty="0" smtClean="0"/>
              <a:t>0</a:t>
            </a:r>
            <a:endParaRPr lang="en-US" dirty="0"/>
          </a:p>
        </p:txBody>
      </p:sp>
      <p:sp>
        <p:nvSpPr>
          <p:cNvPr id="16" name="TextBox 15"/>
          <p:cNvSpPr txBox="1"/>
          <p:nvPr/>
        </p:nvSpPr>
        <p:spPr>
          <a:xfrm>
            <a:off x="8085908" y="4076702"/>
            <a:ext cx="352695" cy="2585323"/>
          </a:xfrm>
          <a:prstGeom prst="rect">
            <a:avLst/>
          </a:prstGeom>
          <a:noFill/>
        </p:spPr>
        <p:txBody>
          <a:bodyPr wrap="square" rtlCol="0">
            <a:spAutoFit/>
          </a:bodyPr>
          <a:lstStyle/>
          <a:p>
            <a:r>
              <a:rPr lang="en-US" dirty="0" smtClean="0"/>
              <a:t>1</a:t>
            </a:r>
          </a:p>
          <a:p>
            <a:r>
              <a:rPr lang="en-US" dirty="0" smtClean="0"/>
              <a:t>2</a:t>
            </a:r>
          </a:p>
          <a:p>
            <a:r>
              <a:rPr lang="en-US" dirty="0" smtClean="0"/>
              <a:t>3</a:t>
            </a:r>
          </a:p>
          <a:p>
            <a:r>
              <a:rPr lang="en-US" dirty="0" smtClean="0"/>
              <a:t>4</a:t>
            </a:r>
          </a:p>
          <a:p>
            <a:r>
              <a:rPr lang="en-US" dirty="0" smtClean="0"/>
              <a:t>5</a:t>
            </a:r>
          </a:p>
          <a:p>
            <a:r>
              <a:rPr lang="en-US" dirty="0" smtClean="0"/>
              <a:t>6</a:t>
            </a:r>
          </a:p>
          <a:p>
            <a:r>
              <a:rPr lang="en-US" dirty="0" smtClean="0"/>
              <a:t>7</a:t>
            </a:r>
          </a:p>
          <a:p>
            <a:r>
              <a:rPr lang="en-US" dirty="0"/>
              <a:t>8</a:t>
            </a:r>
            <a:endParaRPr lang="en-US" dirty="0" smtClean="0"/>
          </a:p>
          <a:p>
            <a:endParaRPr lang="en-US" dirty="0"/>
          </a:p>
        </p:txBody>
      </p:sp>
    </p:spTree>
    <p:extLst>
      <p:ext uri="{BB962C8B-B14F-4D97-AF65-F5344CB8AC3E}">
        <p14:creationId xmlns:p14="http://schemas.microsoft.com/office/powerpoint/2010/main" val="23803283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5132" y="-108857"/>
            <a:ext cx="10131425" cy="1456267"/>
          </a:xfrm>
        </p:spPr>
        <p:txBody>
          <a:bodyPr/>
          <a:lstStyle/>
          <a:p>
            <a:r>
              <a:rPr lang="en-US" sz="3200" dirty="0" smtClean="0">
                <a:latin typeface="Calibri" panose="020F0502020204030204" pitchFamily="34" charset="0"/>
                <a:cs typeface="Times New Roman" panose="02020603050405020304" pitchFamily="18" charset="0"/>
              </a:rPr>
              <a:t>ALGORITHM</a:t>
            </a:r>
            <a:endParaRPr lang="en-US" sz="3200" dirty="0">
              <a:latin typeface="Calibri" panose="020F0502020204030204" pitchFamily="34" charset="0"/>
              <a:cs typeface="Times New Roman" panose="02020603050405020304" pitchFamily="18" charset="0"/>
            </a:endParaRPr>
          </a:p>
        </p:txBody>
      </p:sp>
      <p:sp>
        <p:nvSpPr>
          <p:cNvPr id="3" name="Content Placeholder 2"/>
          <p:cNvSpPr>
            <a:spLocks noGrp="1"/>
          </p:cNvSpPr>
          <p:nvPr>
            <p:ph idx="1"/>
          </p:nvPr>
        </p:nvSpPr>
        <p:spPr>
          <a:xfrm>
            <a:off x="235132" y="875211"/>
            <a:ext cx="11652068" cy="5643153"/>
          </a:xfrm>
        </p:spPr>
        <p:txBody>
          <a:bodyPr/>
          <a:lstStyle/>
          <a:p>
            <a:r>
              <a:rPr lang="en-US" dirty="0" smtClean="0"/>
              <a:t>Step 1:  Designing a Li-fi transmitter and receiver modules</a:t>
            </a:r>
          </a:p>
          <a:p>
            <a:r>
              <a:rPr lang="en-US" dirty="0" smtClean="0"/>
              <a:t>Step 2 : Calibrating and achieving synchronization between transmitter and receiver</a:t>
            </a:r>
          </a:p>
          <a:p>
            <a:r>
              <a:rPr lang="en-US" dirty="0" smtClean="0"/>
              <a:t>Step 3:  exchange of data between the vehicles </a:t>
            </a:r>
          </a:p>
          <a:p>
            <a:r>
              <a:rPr lang="en-US" dirty="0"/>
              <a:t> </a:t>
            </a:r>
            <a:r>
              <a:rPr lang="en-US" dirty="0" smtClean="0"/>
              <a:t>             1. Vehicle 1 transmitter will be calibrated with vehicle 2 Receiver</a:t>
            </a:r>
          </a:p>
          <a:p>
            <a:r>
              <a:rPr lang="en-US" dirty="0"/>
              <a:t> </a:t>
            </a:r>
            <a:r>
              <a:rPr lang="en-US" dirty="0" smtClean="0"/>
              <a:t>             2. Vehicle 2 transmitter will be calibrated with vehicle 1 receiver</a:t>
            </a:r>
          </a:p>
          <a:p>
            <a:pPr>
              <a:buFont typeface="Wingdings" panose="05000000000000000000" pitchFamily="2" charset="2"/>
              <a:buChar char="§"/>
            </a:pPr>
            <a:r>
              <a:rPr lang="en-US" dirty="0" smtClean="0"/>
              <a:t>On receiving the values like speed , fuel , brake failure , accident detection the appropriate actions are taken like stopping the vehicle Alerting through voice.</a:t>
            </a:r>
          </a:p>
          <a:p>
            <a:pPr>
              <a:buFont typeface="Wingdings" panose="05000000000000000000" pitchFamily="2" charset="2"/>
              <a:buChar char="§"/>
            </a:pPr>
            <a:endParaRPr lang="en-US" dirty="0" smtClean="0"/>
          </a:p>
          <a:p>
            <a:pPr marL="0" indent="0">
              <a:buNone/>
            </a:pPr>
            <a:endParaRPr lang="en-US" dirty="0"/>
          </a:p>
        </p:txBody>
      </p:sp>
    </p:spTree>
    <p:extLst>
      <p:ext uri="{BB962C8B-B14F-4D97-AF65-F5344CB8AC3E}">
        <p14:creationId xmlns:p14="http://schemas.microsoft.com/office/powerpoint/2010/main" val="42942564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5667" y="100150"/>
            <a:ext cx="10131425" cy="317861"/>
          </a:xfrm>
        </p:spPr>
        <p:txBody>
          <a:bodyPr>
            <a:normAutofit fontScale="90000"/>
          </a:bodyPr>
          <a:lstStyle/>
          <a:p>
            <a:r>
              <a:rPr lang="en-US" sz="3200" dirty="0">
                <a:latin typeface="Calibri" panose="020F0502020204030204" pitchFamily="34" charset="0"/>
              </a:rPr>
              <a:t>PLANNED VS COMPLETED ACTIVITIES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02782535"/>
              </p:ext>
            </p:extLst>
          </p:nvPr>
        </p:nvGraphicFramePr>
        <p:xfrm>
          <a:off x="345667" y="509453"/>
          <a:ext cx="11659098" cy="6809389"/>
        </p:xfrm>
        <a:graphic>
          <a:graphicData uri="http://schemas.openxmlformats.org/drawingml/2006/table">
            <a:tbl>
              <a:tblPr firstRow="1" bandRow="1">
                <a:tableStyleId>{5C22544A-7EE6-4342-B048-85BDC9FD1C3A}</a:tableStyleId>
              </a:tblPr>
              <a:tblGrid>
                <a:gridCol w="3886366">
                  <a:extLst>
                    <a:ext uri="{9D8B030D-6E8A-4147-A177-3AD203B41FA5}">
                      <a16:colId xmlns:a16="http://schemas.microsoft.com/office/drawing/2014/main" val="442049676"/>
                    </a:ext>
                  </a:extLst>
                </a:gridCol>
                <a:gridCol w="3886366">
                  <a:extLst>
                    <a:ext uri="{9D8B030D-6E8A-4147-A177-3AD203B41FA5}">
                      <a16:colId xmlns:a16="http://schemas.microsoft.com/office/drawing/2014/main" val="1219265565"/>
                    </a:ext>
                  </a:extLst>
                </a:gridCol>
                <a:gridCol w="3886366">
                  <a:extLst>
                    <a:ext uri="{9D8B030D-6E8A-4147-A177-3AD203B41FA5}">
                      <a16:colId xmlns:a16="http://schemas.microsoft.com/office/drawing/2014/main" val="1367320904"/>
                    </a:ext>
                  </a:extLst>
                </a:gridCol>
              </a:tblGrid>
              <a:tr h="839088">
                <a:tc>
                  <a:txBody>
                    <a:bodyPr/>
                    <a:lstStyle/>
                    <a:p>
                      <a:r>
                        <a:rPr lang="en-US" dirty="0" smtClean="0">
                          <a:latin typeface="Calibri" panose="020F0502020204030204" pitchFamily="34" charset="0"/>
                        </a:rPr>
                        <a:t>MONTH</a:t>
                      </a:r>
                      <a:endParaRPr lang="en-US" dirty="0">
                        <a:latin typeface="Calibri" panose="020F0502020204030204" pitchFamily="34" charset="0"/>
                      </a:endParaRPr>
                    </a:p>
                  </a:txBody>
                  <a:tcPr/>
                </a:tc>
                <a:tc>
                  <a:txBody>
                    <a:bodyPr/>
                    <a:lstStyle/>
                    <a:p>
                      <a:r>
                        <a:rPr lang="en-US" dirty="0" smtClean="0">
                          <a:latin typeface="Calibri" panose="020F0502020204030204" pitchFamily="34" charset="0"/>
                        </a:rPr>
                        <a:t>PLANNED</a:t>
                      </a:r>
                      <a:endParaRPr lang="en-US" dirty="0">
                        <a:latin typeface="Calibri" panose="020F0502020204030204" pitchFamily="34" charset="0"/>
                      </a:endParaRPr>
                    </a:p>
                  </a:txBody>
                  <a:tcPr/>
                </a:tc>
                <a:tc>
                  <a:txBody>
                    <a:bodyPr/>
                    <a:lstStyle/>
                    <a:p>
                      <a:r>
                        <a:rPr lang="en-US" dirty="0" smtClean="0">
                          <a:latin typeface="Calibri" panose="020F0502020204030204" pitchFamily="34" charset="0"/>
                        </a:rPr>
                        <a:t>COMPLETED</a:t>
                      </a:r>
                      <a:endParaRPr lang="en-US" dirty="0">
                        <a:latin typeface="Calibri" panose="020F0502020204030204" pitchFamily="34" charset="0"/>
                      </a:endParaRPr>
                    </a:p>
                  </a:txBody>
                  <a:tcPr/>
                </a:tc>
                <a:extLst>
                  <a:ext uri="{0D108BD9-81ED-4DB2-BD59-A6C34878D82A}">
                    <a16:rowId xmlns:a16="http://schemas.microsoft.com/office/drawing/2014/main" val="3898895266"/>
                  </a:ext>
                </a:extLst>
              </a:tr>
              <a:tr h="1486159">
                <a:tc>
                  <a:txBody>
                    <a:bodyPr/>
                    <a:lstStyle/>
                    <a:p>
                      <a:r>
                        <a:rPr lang="en-US" dirty="0" smtClean="0">
                          <a:latin typeface="Calibri" panose="020F0502020204030204" pitchFamily="34" charset="0"/>
                        </a:rPr>
                        <a:t>DECEMEBER</a:t>
                      </a:r>
                      <a:endParaRPr lang="en-US" dirty="0">
                        <a:latin typeface="Calibri" panose="020F0502020204030204" pitchFamily="34" charset="0"/>
                      </a:endParaRPr>
                    </a:p>
                  </a:txBody>
                  <a:tcPr/>
                </a:tc>
                <a:tc>
                  <a:txBody>
                    <a:bodyPr/>
                    <a:lstStyle/>
                    <a:p>
                      <a:r>
                        <a:rPr lang="en-US" dirty="0" smtClean="0">
                          <a:latin typeface="Calibri" panose="020F0502020204030204" pitchFamily="34" charset="0"/>
                        </a:rPr>
                        <a:t>Study</a:t>
                      </a:r>
                      <a:r>
                        <a:rPr lang="en-US" baseline="0" dirty="0" smtClean="0">
                          <a:latin typeface="Calibri" panose="020F0502020204030204" pitchFamily="34" charset="0"/>
                        </a:rPr>
                        <a:t> About LIFI technology</a:t>
                      </a:r>
                      <a:endParaRPr lang="en-US" dirty="0">
                        <a:latin typeface="Calibri" panose="020F0502020204030204" pitchFamily="34" charset="0"/>
                      </a:endParaRPr>
                    </a:p>
                  </a:txBody>
                  <a:tcPr/>
                </a:tc>
                <a:tc>
                  <a:txBody>
                    <a:bodyPr/>
                    <a:lstStyle/>
                    <a:p>
                      <a:r>
                        <a:rPr lang="en-US" dirty="0" smtClean="0">
                          <a:latin typeface="Calibri" panose="020F0502020204030204" pitchFamily="34" charset="0"/>
                        </a:rPr>
                        <a:t>Studied about</a:t>
                      </a:r>
                      <a:r>
                        <a:rPr lang="en-US" baseline="0" dirty="0" smtClean="0">
                          <a:latin typeface="Calibri" panose="020F0502020204030204" pitchFamily="34" charset="0"/>
                        </a:rPr>
                        <a:t> Li-Fi technology.</a:t>
                      </a:r>
                      <a:endParaRPr lang="en-US" dirty="0">
                        <a:latin typeface="Calibri" panose="020F0502020204030204" pitchFamily="34" charset="0"/>
                      </a:endParaRPr>
                    </a:p>
                  </a:txBody>
                  <a:tcPr/>
                </a:tc>
                <a:extLst>
                  <a:ext uri="{0D108BD9-81ED-4DB2-BD59-A6C34878D82A}">
                    <a16:rowId xmlns:a16="http://schemas.microsoft.com/office/drawing/2014/main" val="1527467997"/>
                  </a:ext>
                </a:extLst>
              </a:tr>
              <a:tr h="1375182">
                <a:tc>
                  <a:txBody>
                    <a:bodyPr/>
                    <a:lstStyle/>
                    <a:p>
                      <a:r>
                        <a:rPr lang="en-US" dirty="0" smtClean="0">
                          <a:latin typeface="Calibri" panose="020F0502020204030204" pitchFamily="34" charset="0"/>
                        </a:rPr>
                        <a:t>JANUARY</a:t>
                      </a:r>
                      <a:endParaRPr lang="en-US" dirty="0">
                        <a:latin typeface="Calibri" panose="020F0502020204030204" pitchFamily="34" charset="0"/>
                      </a:endParaRPr>
                    </a:p>
                  </a:txBody>
                  <a:tcPr/>
                </a:tc>
                <a:tc>
                  <a:txBody>
                    <a:bodyPr/>
                    <a:lstStyle/>
                    <a:p>
                      <a:r>
                        <a:rPr lang="en-US" dirty="0" smtClean="0">
                          <a:latin typeface="Calibri" panose="020F0502020204030204" pitchFamily="34" charset="0"/>
                        </a:rPr>
                        <a:t>Conceptual</a:t>
                      </a:r>
                      <a:r>
                        <a:rPr lang="en-US" baseline="0" dirty="0" smtClean="0">
                          <a:latin typeface="Calibri" panose="020F0502020204030204" pitchFamily="34" charset="0"/>
                        </a:rPr>
                        <a:t> study about Vehicle to vehicle communication</a:t>
                      </a:r>
                      <a:endParaRPr lang="en-US" dirty="0">
                        <a:latin typeface="Calibri" panose="020F0502020204030204" pitchFamily="34" charset="0"/>
                      </a:endParaRPr>
                    </a:p>
                  </a:txBody>
                  <a:tcPr/>
                </a:tc>
                <a:tc>
                  <a:txBody>
                    <a:bodyPr/>
                    <a:lstStyle/>
                    <a:p>
                      <a:r>
                        <a:rPr lang="en-US" dirty="0" smtClean="0">
                          <a:latin typeface="Calibri" panose="020F0502020204030204" pitchFamily="34" charset="0"/>
                        </a:rPr>
                        <a:t>Completed the study </a:t>
                      </a:r>
                      <a:endParaRPr lang="en-US" dirty="0">
                        <a:latin typeface="Calibri" panose="020F0502020204030204" pitchFamily="34" charset="0"/>
                      </a:endParaRPr>
                    </a:p>
                  </a:txBody>
                  <a:tcPr/>
                </a:tc>
                <a:extLst>
                  <a:ext uri="{0D108BD9-81ED-4DB2-BD59-A6C34878D82A}">
                    <a16:rowId xmlns:a16="http://schemas.microsoft.com/office/drawing/2014/main" val="942072474"/>
                  </a:ext>
                </a:extLst>
              </a:tr>
              <a:tr h="2151730">
                <a:tc>
                  <a:txBody>
                    <a:bodyPr/>
                    <a:lstStyle/>
                    <a:p>
                      <a:r>
                        <a:rPr lang="en-US" dirty="0" smtClean="0">
                          <a:latin typeface="Calibri" panose="020F0502020204030204" pitchFamily="34" charset="0"/>
                        </a:rPr>
                        <a:t>FEBRUARY</a:t>
                      </a:r>
                      <a:endParaRPr lang="en-US" dirty="0">
                        <a:latin typeface="Calibri" panose="020F0502020204030204" pitchFamily="34" charset="0"/>
                      </a:endParaRPr>
                    </a:p>
                  </a:txBody>
                  <a:tcPr/>
                </a:tc>
                <a:tc>
                  <a:txBody>
                    <a:bodyPr/>
                    <a:lstStyle/>
                    <a:p>
                      <a:pPr marL="285750" indent="-285750">
                        <a:buFont typeface="Arial" panose="020B0604020202020204" pitchFamily="34" charset="0"/>
                        <a:buChar char="•"/>
                      </a:pPr>
                      <a:r>
                        <a:rPr lang="en-US" dirty="0" smtClean="0">
                          <a:latin typeface="Calibri" panose="020F0502020204030204" pitchFamily="34" charset="0"/>
                        </a:rPr>
                        <a:t>Software</a:t>
                      </a:r>
                      <a:r>
                        <a:rPr lang="en-US" baseline="0" dirty="0" smtClean="0">
                          <a:latin typeface="Calibri" panose="020F0502020204030204" pitchFamily="34" charset="0"/>
                        </a:rPr>
                        <a:t> code for Arduino board.</a:t>
                      </a:r>
                    </a:p>
                    <a:p>
                      <a:pPr marL="285750" indent="-285750">
                        <a:buFont typeface="Arial" panose="020B0604020202020204" pitchFamily="34" charset="0"/>
                        <a:buChar char="•"/>
                      </a:pPr>
                      <a:r>
                        <a:rPr lang="en-US" baseline="0" dirty="0" smtClean="0">
                          <a:latin typeface="Calibri" panose="020F0502020204030204" pitchFamily="34" charset="0"/>
                        </a:rPr>
                        <a:t>Interfacing ultrasonic sensor for Arduino.</a:t>
                      </a:r>
                    </a:p>
                    <a:p>
                      <a:pPr marL="285750" indent="-285750">
                        <a:buFont typeface="Arial" panose="020B0604020202020204" pitchFamily="34" charset="0"/>
                        <a:buChar char="•"/>
                      </a:pPr>
                      <a:r>
                        <a:rPr lang="en-US" baseline="0" dirty="0" smtClean="0">
                          <a:latin typeface="Calibri" panose="020F0502020204030204" pitchFamily="34" charset="0"/>
                        </a:rPr>
                        <a:t>Interfacing of LED’s at the transmitter and photodetector at the receiver side is done.</a:t>
                      </a:r>
                    </a:p>
                    <a:p>
                      <a:pPr marL="285750" indent="-285750">
                        <a:buFont typeface="Arial" panose="020B0604020202020204" pitchFamily="34" charset="0"/>
                        <a:buChar char="•"/>
                      </a:pPr>
                      <a:r>
                        <a:rPr lang="en-US" baseline="0" dirty="0" smtClean="0">
                          <a:latin typeface="Calibri" panose="020F0502020204030204" pitchFamily="34" charset="0"/>
                        </a:rPr>
                        <a:t>Measurement of distance when sensors were interfaced with Arduino board.</a:t>
                      </a:r>
                    </a:p>
                    <a:p>
                      <a:endParaRPr lang="en-US" dirty="0" smtClean="0">
                        <a:latin typeface="Calibri" panose="020F0502020204030204" pitchFamily="34" charset="0"/>
                      </a:endParaRPr>
                    </a:p>
                    <a:p>
                      <a:pPr marL="285750" indent="-285750">
                        <a:buFont typeface="Arial" panose="020B0604020202020204" pitchFamily="34" charset="0"/>
                        <a:buChar char="•"/>
                      </a:pPr>
                      <a:endParaRPr lang="en-US" dirty="0">
                        <a:latin typeface="Calibri" panose="020F0502020204030204" pitchFamily="34" charset="0"/>
                      </a:endParaRPr>
                    </a:p>
                  </a:txBody>
                  <a:tcPr/>
                </a:tc>
                <a:tc>
                  <a:txBody>
                    <a:bodyPr/>
                    <a:lstStyle/>
                    <a:p>
                      <a:pPr marL="285750" indent="-285750">
                        <a:buFont typeface="Arial" panose="020B0604020202020204" pitchFamily="34" charset="0"/>
                        <a:buChar char="•"/>
                      </a:pPr>
                      <a:r>
                        <a:rPr lang="en-US" dirty="0" smtClean="0">
                          <a:latin typeface="Calibri" panose="020F0502020204030204" pitchFamily="34" charset="0"/>
                        </a:rPr>
                        <a:t>Code was written</a:t>
                      </a:r>
                      <a:r>
                        <a:rPr lang="en-US" baseline="0" dirty="0" smtClean="0">
                          <a:latin typeface="Calibri" panose="020F0502020204030204" pitchFamily="34" charset="0"/>
                        </a:rPr>
                        <a:t> and made to run minimal results.</a:t>
                      </a:r>
                    </a:p>
                    <a:p>
                      <a:pPr marL="285750" marR="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latin typeface="Calibri" panose="020F0502020204030204" pitchFamily="34" charset="0"/>
                        </a:rPr>
                        <a:t>Interfacing ultrasonic sensor for Arduino was done and tested.</a:t>
                      </a:r>
                    </a:p>
                    <a:p>
                      <a:pPr marL="285750" indent="-285750">
                        <a:buFont typeface="Arial" panose="020B0604020202020204" pitchFamily="34" charset="0"/>
                        <a:buChar char="•"/>
                      </a:pPr>
                      <a:endParaRPr lang="en-US" baseline="0" dirty="0">
                        <a:latin typeface="Calibri" panose="020F0502020204030204" pitchFamily="34" charset="0"/>
                      </a:endParaRPr>
                    </a:p>
                    <a:p>
                      <a:pPr marL="285750" indent="-285750">
                        <a:buFont typeface="Arial" panose="020B0604020202020204" pitchFamily="34" charset="0"/>
                        <a:buChar char="•"/>
                      </a:pPr>
                      <a:endParaRPr lang="en-US" baseline="0" dirty="0" smtClean="0">
                        <a:latin typeface="Calibri" panose="020F0502020204030204" pitchFamily="34" charset="0"/>
                      </a:endParaRPr>
                    </a:p>
                  </a:txBody>
                  <a:tcPr/>
                </a:tc>
                <a:extLst>
                  <a:ext uri="{0D108BD9-81ED-4DB2-BD59-A6C34878D82A}">
                    <a16:rowId xmlns:a16="http://schemas.microsoft.com/office/drawing/2014/main" val="2286834588"/>
                  </a:ext>
                </a:extLst>
              </a:tr>
            </a:tbl>
          </a:graphicData>
        </a:graphic>
      </p:graphicFrame>
    </p:spTree>
    <p:extLst>
      <p:ext uri="{BB962C8B-B14F-4D97-AF65-F5344CB8AC3E}">
        <p14:creationId xmlns:p14="http://schemas.microsoft.com/office/powerpoint/2010/main" val="35919552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1341800531"/>
              </p:ext>
            </p:extLst>
          </p:nvPr>
        </p:nvGraphicFramePr>
        <p:xfrm>
          <a:off x="228600" y="222250"/>
          <a:ext cx="11736387" cy="3644356"/>
        </p:xfrm>
        <a:graphic>
          <a:graphicData uri="http://schemas.openxmlformats.org/drawingml/2006/table">
            <a:tbl>
              <a:tblPr firstRow="1" bandRow="1">
                <a:tableStyleId>{5C22544A-7EE6-4342-B048-85BDC9FD1C3A}</a:tableStyleId>
              </a:tblPr>
              <a:tblGrid>
                <a:gridCol w="3912129">
                  <a:extLst>
                    <a:ext uri="{9D8B030D-6E8A-4147-A177-3AD203B41FA5}">
                      <a16:colId xmlns:a16="http://schemas.microsoft.com/office/drawing/2014/main" val="2418817344"/>
                    </a:ext>
                  </a:extLst>
                </a:gridCol>
                <a:gridCol w="3912129">
                  <a:extLst>
                    <a:ext uri="{9D8B030D-6E8A-4147-A177-3AD203B41FA5}">
                      <a16:colId xmlns:a16="http://schemas.microsoft.com/office/drawing/2014/main" val="2906028113"/>
                    </a:ext>
                  </a:extLst>
                </a:gridCol>
                <a:gridCol w="3912129">
                  <a:extLst>
                    <a:ext uri="{9D8B030D-6E8A-4147-A177-3AD203B41FA5}">
                      <a16:colId xmlns:a16="http://schemas.microsoft.com/office/drawing/2014/main" val="746002322"/>
                    </a:ext>
                  </a:extLst>
                </a:gridCol>
              </a:tblGrid>
              <a:tr h="809716">
                <a:tc>
                  <a:txBody>
                    <a:bodyPr/>
                    <a:lstStyle/>
                    <a:p>
                      <a:r>
                        <a:rPr lang="en-US" dirty="0" smtClean="0"/>
                        <a:t>MONTH</a:t>
                      </a:r>
                      <a:endParaRPr lang="en-US" dirty="0"/>
                    </a:p>
                  </a:txBody>
                  <a:tcPr/>
                </a:tc>
                <a:tc>
                  <a:txBody>
                    <a:bodyPr/>
                    <a:lstStyle/>
                    <a:p>
                      <a:r>
                        <a:rPr lang="en-US" dirty="0" smtClean="0"/>
                        <a:t>PLANNED</a:t>
                      </a:r>
                      <a:endParaRPr lang="en-US" dirty="0"/>
                    </a:p>
                  </a:txBody>
                  <a:tcPr/>
                </a:tc>
                <a:tc>
                  <a:txBody>
                    <a:bodyPr/>
                    <a:lstStyle/>
                    <a:p>
                      <a:r>
                        <a:rPr lang="en-US" dirty="0" smtClean="0"/>
                        <a:t>COMPLETED</a:t>
                      </a:r>
                      <a:endParaRPr lang="en-US" dirty="0"/>
                    </a:p>
                  </a:txBody>
                  <a:tcPr/>
                </a:tc>
                <a:extLst>
                  <a:ext uri="{0D108BD9-81ED-4DB2-BD59-A6C34878D82A}">
                    <a16:rowId xmlns:a16="http://schemas.microsoft.com/office/drawing/2014/main" val="3477285612"/>
                  </a:ext>
                </a:extLst>
              </a:tr>
              <a:tr h="2664732">
                <a:tc>
                  <a:txBody>
                    <a:bodyPr/>
                    <a:lstStyle/>
                    <a:p>
                      <a:r>
                        <a:rPr lang="en-US" dirty="0" smtClean="0"/>
                        <a:t>MARCH</a:t>
                      </a:r>
                      <a:endParaRPr lang="en-US" dirty="0"/>
                    </a:p>
                  </a:txBody>
                  <a:tcPr/>
                </a:tc>
                <a:tc>
                  <a:txBody>
                    <a:bodyPr/>
                    <a:lstStyle/>
                    <a:p>
                      <a:pPr marL="285750" indent="-285750">
                        <a:buFont typeface="Arial" panose="020B0604020202020204" pitchFamily="34" charset="0"/>
                        <a:buChar char="•"/>
                      </a:pPr>
                      <a:r>
                        <a:rPr lang="en-US" dirty="0" smtClean="0"/>
                        <a:t>Software</a:t>
                      </a:r>
                      <a:r>
                        <a:rPr lang="en-US" baseline="0" dirty="0" smtClean="0"/>
                        <a:t> code for Arduino was developed.</a:t>
                      </a:r>
                    </a:p>
                    <a:p>
                      <a:pPr marL="285750" indent="-285750">
                        <a:buFont typeface="Arial" panose="020B0604020202020204" pitchFamily="34" charset="0"/>
                        <a:buChar char="•"/>
                      </a:pPr>
                      <a:r>
                        <a:rPr lang="en-US" baseline="0" dirty="0" smtClean="0"/>
                        <a:t>Interfacing the accident sensor, APR(Automatic play back and record) for Arduino.</a:t>
                      </a:r>
                    </a:p>
                    <a:p>
                      <a:pPr marL="285750" indent="-285750">
                        <a:buFont typeface="Arial" panose="020B0604020202020204" pitchFamily="34" charset="0"/>
                        <a:buChar char="•"/>
                      </a:pPr>
                      <a:r>
                        <a:rPr lang="en-US" baseline="0" dirty="0" smtClean="0"/>
                        <a:t>Interfacing of LCD to Arduino.</a:t>
                      </a:r>
                    </a:p>
                    <a:p>
                      <a:pPr marL="285750" indent="-285750">
                        <a:buFont typeface="Arial" panose="020B0604020202020204" pitchFamily="34" charset="0"/>
                        <a:buChar char="•"/>
                      </a:pPr>
                      <a:r>
                        <a:rPr lang="en-US" baseline="0" dirty="0" smtClean="0"/>
                        <a:t>Making overall connections.</a:t>
                      </a:r>
                    </a:p>
                    <a:p>
                      <a:pPr marL="285750" indent="-285750">
                        <a:buFont typeface="Arial" panose="020B0604020202020204" pitchFamily="34" charset="0"/>
                        <a:buChar char="•"/>
                      </a:pPr>
                      <a:r>
                        <a:rPr lang="en-US" baseline="0" dirty="0" smtClean="0"/>
                        <a:t>Li-fi transmitter and receiver testing and implementation.</a:t>
                      </a:r>
                    </a:p>
                    <a:p>
                      <a:pPr marL="285750" indent="-285750">
                        <a:buFont typeface="Arial" panose="020B0604020202020204" pitchFamily="34" charset="0"/>
                        <a:buChar char="•"/>
                      </a:pPr>
                      <a:r>
                        <a:rPr lang="en-US" baseline="0" dirty="0" smtClean="0"/>
                        <a:t>Accident avoidance.</a:t>
                      </a:r>
                      <a:endParaRPr lang="en-US" dirty="0"/>
                    </a:p>
                  </a:txBody>
                  <a:tcPr/>
                </a:tc>
                <a:tc>
                  <a:txBody>
                    <a:bodyPr/>
                    <a:lstStyle/>
                    <a:p>
                      <a:pPr marL="285750" indent="-285750">
                        <a:buFont typeface="Arial" panose="020B0604020202020204" pitchFamily="34" charset="0"/>
                        <a:buChar char="•"/>
                      </a:pPr>
                      <a:r>
                        <a:rPr lang="en-US" dirty="0" smtClean="0"/>
                        <a:t>Proper code executed.</a:t>
                      </a:r>
                    </a:p>
                    <a:p>
                      <a:pPr marL="285750" indent="-285750">
                        <a:buFont typeface="Arial" panose="020B0604020202020204" pitchFamily="34" charset="0"/>
                        <a:buChar char="•"/>
                      </a:pPr>
                      <a:r>
                        <a:rPr lang="en-US" dirty="0" smtClean="0"/>
                        <a:t>The vehicles which are in line of sight was detected and</a:t>
                      </a:r>
                      <a:r>
                        <a:rPr lang="en-US" baseline="0" dirty="0" smtClean="0"/>
                        <a:t> the vehicles which are at left, right, rear directions are identified using photo detector and the information is displayed on LCD using Li-Fi technology.</a:t>
                      </a:r>
                      <a:endParaRPr lang="en-US" dirty="0" smtClean="0"/>
                    </a:p>
                    <a:p>
                      <a:pPr marL="0" indent="0">
                        <a:buFont typeface="Arial" panose="020B0604020202020204" pitchFamily="34" charset="0"/>
                        <a:buNone/>
                      </a:pPr>
                      <a:r>
                        <a:rPr lang="en-US" baseline="0" dirty="0" smtClean="0"/>
                        <a:t> </a:t>
                      </a:r>
                    </a:p>
                    <a:p>
                      <a:pPr marL="285750" indent="-285750">
                        <a:buFont typeface="Arial" panose="020B0604020202020204" pitchFamily="34" charset="0"/>
                        <a:buChar char="•"/>
                      </a:pPr>
                      <a:endParaRPr lang="en-US" dirty="0"/>
                    </a:p>
                  </a:txBody>
                  <a:tcPr/>
                </a:tc>
                <a:extLst>
                  <a:ext uri="{0D108BD9-81ED-4DB2-BD59-A6C34878D82A}">
                    <a16:rowId xmlns:a16="http://schemas.microsoft.com/office/drawing/2014/main" val="3326337335"/>
                  </a:ext>
                </a:extLst>
              </a:tr>
            </a:tbl>
          </a:graphicData>
        </a:graphic>
      </p:graphicFrame>
    </p:spTree>
    <p:extLst>
      <p:ext uri="{BB962C8B-B14F-4D97-AF65-F5344CB8AC3E}">
        <p14:creationId xmlns:p14="http://schemas.microsoft.com/office/powerpoint/2010/main" val="25091429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235" y="178526"/>
            <a:ext cx="10131425" cy="631371"/>
          </a:xfrm>
        </p:spPr>
        <p:txBody>
          <a:bodyPr>
            <a:normAutofit fontScale="90000"/>
          </a:bodyPr>
          <a:lstStyle/>
          <a:p>
            <a:r>
              <a:rPr lang="en-US" dirty="0" smtClean="0"/>
              <a:t>Test details</a:t>
            </a:r>
            <a:endParaRPr lang="en-US" dirty="0"/>
          </a:p>
        </p:txBody>
      </p:sp>
      <p:sp>
        <p:nvSpPr>
          <p:cNvPr id="3" name="Content Placeholder 2"/>
          <p:cNvSpPr>
            <a:spLocks noGrp="1"/>
          </p:cNvSpPr>
          <p:nvPr>
            <p:ph idx="1"/>
          </p:nvPr>
        </p:nvSpPr>
        <p:spPr>
          <a:xfrm>
            <a:off x="450669" y="809897"/>
            <a:ext cx="11332028" cy="5656217"/>
          </a:xfrm>
        </p:spPr>
        <p:txBody>
          <a:bodyPr/>
          <a:lstStyle/>
          <a:p>
            <a:r>
              <a:rPr lang="en-US" dirty="0" smtClean="0"/>
              <a:t>When the  vehicle 1 approaches vehicle 2 in the west direction,</a:t>
            </a:r>
          </a:p>
          <a:p>
            <a:pPr marL="0" indent="0">
              <a:buNone/>
            </a:pPr>
            <a:r>
              <a:rPr lang="en-US" dirty="0" smtClean="0"/>
              <a:t>     the data is displayed on the LCD of Vehicle 2 which says that the vehicle 1</a:t>
            </a:r>
          </a:p>
          <a:p>
            <a:pPr marL="0" indent="0">
              <a:buNone/>
            </a:pPr>
            <a:r>
              <a:rPr lang="en-US" dirty="0" smtClean="0"/>
              <a:t>      is in the left direction with respect to vehicle 1.</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8541351" y="2536507"/>
            <a:ext cx="2700450" cy="4368981"/>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84523" y="809897"/>
            <a:ext cx="3898174" cy="2165985"/>
          </a:xfrm>
          <a:prstGeom prst="rect">
            <a:avLst/>
          </a:prstGeom>
        </p:spPr>
      </p:pic>
      <p:sp>
        <p:nvSpPr>
          <p:cNvPr id="7" name="TextBox 6"/>
          <p:cNvSpPr txBox="1"/>
          <p:nvPr/>
        </p:nvSpPr>
        <p:spPr>
          <a:xfrm>
            <a:off x="8386354" y="1441268"/>
            <a:ext cx="1141659" cy="369332"/>
          </a:xfrm>
          <a:prstGeom prst="rect">
            <a:avLst/>
          </a:prstGeom>
          <a:noFill/>
        </p:spPr>
        <p:txBody>
          <a:bodyPr wrap="none" rtlCol="0">
            <a:spAutoFit/>
          </a:bodyPr>
          <a:lstStyle/>
          <a:p>
            <a:r>
              <a:rPr lang="en-US" b="1" dirty="0" smtClean="0"/>
              <a:t>VEHICLE 1</a:t>
            </a:r>
            <a:endParaRPr lang="en-US" b="1" dirty="0"/>
          </a:p>
        </p:txBody>
      </p:sp>
      <p:sp>
        <p:nvSpPr>
          <p:cNvPr id="8" name="TextBox 7"/>
          <p:cNvSpPr txBox="1"/>
          <p:nvPr/>
        </p:nvSpPr>
        <p:spPr>
          <a:xfrm>
            <a:off x="10184262" y="1625934"/>
            <a:ext cx="1141659" cy="369332"/>
          </a:xfrm>
          <a:prstGeom prst="rect">
            <a:avLst/>
          </a:prstGeom>
          <a:noFill/>
        </p:spPr>
        <p:txBody>
          <a:bodyPr wrap="none" rtlCol="0">
            <a:spAutoFit/>
          </a:bodyPr>
          <a:lstStyle/>
          <a:p>
            <a:r>
              <a:rPr lang="en-US" b="1" dirty="0" smtClean="0"/>
              <a:t>VEHICLE 2</a:t>
            </a:r>
            <a:endParaRPr lang="en-US" b="1" dirty="0"/>
          </a:p>
        </p:txBody>
      </p:sp>
    </p:spTree>
    <p:extLst>
      <p:ext uri="{BB962C8B-B14F-4D97-AF65-F5344CB8AC3E}">
        <p14:creationId xmlns:p14="http://schemas.microsoft.com/office/powerpoint/2010/main" val="40313849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A2602-24C7-42A7-9BC2-087F702B09C3}"/>
              </a:ext>
            </a:extLst>
          </p:cNvPr>
          <p:cNvSpPr>
            <a:spLocks noGrp="1"/>
          </p:cNvSpPr>
          <p:nvPr>
            <p:ph type="ctrTitle"/>
          </p:nvPr>
        </p:nvSpPr>
        <p:spPr>
          <a:xfrm>
            <a:off x="2643051" y="1729136"/>
            <a:ext cx="7197726" cy="2421464"/>
          </a:xfrm>
        </p:spPr>
        <p:txBody>
          <a:bodyPr>
            <a:normAutofit fontScale="90000"/>
          </a:bodyPr>
          <a:lstStyle/>
          <a:p>
            <a:pPr algn="ctr"/>
            <a:r>
              <a:rPr lang="en-IN" sz="4400" b="1" dirty="0">
                <a:latin typeface="Calibri" panose="020F0502020204030204" pitchFamily="34" charset="0"/>
                <a:cs typeface="Times New Roman" panose="02020603050405020304" pitchFamily="18" charset="0"/>
              </a:rPr>
              <a:t>VEHICLE TO VEHICLE COMMUNICATION USING LIGHT </a:t>
            </a:r>
            <a:r>
              <a:rPr lang="en-IN" sz="4400" b="1" dirty="0" smtClean="0">
                <a:latin typeface="Calibri" panose="020F0502020204030204" pitchFamily="34" charset="0"/>
                <a:cs typeface="Times New Roman" panose="02020603050405020304" pitchFamily="18" charset="0"/>
              </a:rPr>
              <a:t>FIDELITY FOR CRASH AVOIDANCE</a:t>
            </a:r>
            <a:endParaRPr lang="en-IN" sz="4400" b="1" dirty="0">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9912573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978" y="234889"/>
            <a:ext cx="11593285" cy="6335728"/>
          </a:xfrm>
        </p:spPr>
        <p:txBody>
          <a:bodyPr/>
          <a:lstStyle/>
          <a:p>
            <a:r>
              <a:rPr lang="en-US" dirty="0" smtClean="0"/>
              <a:t>When the light rays from the vehicle 1 is detected from the photodetector</a:t>
            </a:r>
          </a:p>
          <a:p>
            <a:pPr marL="0" indent="0">
              <a:buNone/>
            </a:pPr>
            <a:r>
              <a:rPr lang="en-US" dirty="0" smtClean="0"/>
              <a:t>     which is at the rear end, the message is displayed on the </a:t>
            </a:r>
          </a:p>
          <a:p>
            <a:pPr marL="0" indent="0">
              <a:buNone/>
            </a:pPr>
            <a:r>
              <a:rPr lang="en-US" dirty="0"/>
              <a:t> </a:t>
            </a:r>
            <a:r>
              <a:rPr lang="en-US" dirty="0" smtClean="0"/>
              <a:t>    vehicle 2’s LCD telling that the vehicle 1 is in the front end.</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8526" y="4189639"/>
            <a:ext cx="3989614" cy="2224224"/>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8526" y="1283168"/>
            <a:ext cx="3806734" cy="2119585"/>
          </a:xfrm>
          <a:prstGeom prst="rect">
            <a:avLst/>
          </a:prstGeom>
        </p:spPr>
      </p:pic>
      <p:sp>
        <p:nvSpPr>
          <p:cNvPr id="9" name="TextBox 8"/>
          <p:cNvSpPr txBox="1"/>
          <p:nvPr/>
        </p:nvSpPr>
        <p:spPr>
          <a:xfrm>
            <a:off x="8712926" y="1619794"/>
            <a:ext cx="1141659" cy="369332"/>
          </a:xfrm>
          <a:prstGeom prst="rect">
            <a:avLst/>
          </a:prstGeom>
          <a:noFill/>
        </p:spPr>
        <p:txBody>
          <a:bodyPr wrap="none" rtlCol="0">
            <a:spAutoFit/>
          </a:bodyPr>
          <a:lstStyle/>
          <a:p>
            <a:r>
              <a:rPr lang="en-US" b="1" dirty="0" smtClean="0"/>
              <a:t>VEHICLE 1</a:t>
            </a:r>
            <a:endParaRPr lang="en-US" b="1" dirty="0"/>
          </a:p>
        </p:txBody>
      </p:sp>
      <p:sp>
        <p:nvSpPr>
          <p:cNvPr id="10" name="TextBox 9"/>
          <p:cNvSpPr txBox="1"/>
          <p:nvPr/>
        </p:nvSpPr>
        <p:spPr>
          <a:xfrm>
            <a:off x="10463601" y="1474316"/>
            <a:ext cx="1141659" cy="369332"/>
          </a:xfrm>
          <a:prstGeom prst="rect">
            <a:avLst/>
          </a:prstGeom>
          <a:noFill/>
        </p:spPr>
        <p:txBody>
          <a:bodyPr wrap="none" rtlCol="0">
            <a:spAutoFit/>
          </a:bodyPr>
          <a:lstStyle/>
          <a:p>
            <a:r>
              <a:rPr lang="en-US" b="1" dirty="0" smtClean="0"/>
              <a:t>VEHICLE 2</a:t>
            </a:r>
            <a:endParaRPr lang="en-US" b="1" dirty="0"/>
          </a:p>
        </p:txBody>
      </p:sp>
    </p:spTree>
    <p:extLst>
      <p:ext uri="{BB962C8B-B14F-4D97-AF65-F5344CB8AC3E}">
        <p14:creationId xmlns:p14="http://schemas.microsoft.com/office/powerpoint/2010/main" val="11866108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2921" y="352456"/>
            <a:ext cx="11266713" cy="6126721"/>
          </a:xfrm>
        </p:spPr>
        <p:txBody>
          <a:bodyPr/>
          <a:lstStyle/>
          <a:p>
            <a:r>
              <a:rPr lang="en-US" dirty="0"/>
              <a:t>When the  vehicle 1 approaches vehicle 2 in the </a:t>
            </a:r>
            <a:r>
              <a:rPr lang="en-US" dirty="0" smtClean="0"/>
              <a:t>east </a:t>
            </a:r>
            <a:r>
              <a:rPr lang="en-US" dirty="0"/>
              <a:t>direction,</a:t>
            </a:r>
          </a:p>
          <a:p>
            <a:pPr marL="0" indent="0">
              <a:buNone/>
            </a:pPr>
            <a:r>
              <a:rPr lang="en-US" dirty="0"/>
              <a:t>     the data is displayed on the LCD of Vehicle 2 which says that the vehicle 1</a:t>
            </a:r>
          </a:p>
          <a:p>
            <a:pPr marL="0" indent="0">
              <a:buNone/>
            </a:pPr>
            <a:r>
              <a:rPr lang="en-US" dirty="0"/>
              <a:t>      is in the </a:t>
            </a:r>
            <a:r>
              <a:rPr lang="en-US" dirty="0" smtClean="0"/>
              <a:t>right </a:t>
            </a:r>
            <a:r>
              <a:rPr lang="en-US" dirty="0"/>
              <a:t>direction with respect to vehicle 1.</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84523" y="809897"/>
            <a:ext cx="3898174" cy="216598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8404117" y="2624409"/>
            <a:ext cx="2858987" cy="4206240"/>
          </a:xfrm>
          <a:prstGeom prst="rect">
            <a:avLst/>
          </a:prstGeom>
        </p:spPr>
      </p:pic>
      <p:sp>
        <p:nvSpPr>
          <p:cNvPr id="6" name="TextBox 5"/>
          <p:cNvSpPr txBox="1"/>
          <p:nvPr/>
        </p:nvSpPr>
        <p:spPr>
          <a:xfrm>
            <a:off x="8229600" y="1606731"/>
            <a:ext cx="1133644" cy="369332"/>
          </a:xfrm>
          <a:prstGeom prst="rect">
            <a:avLst/>
          </a:prstGeom>
          <a:noFill/>
        </p:spPr>
        <p:txBody>
          <a:bodyPr wrap="none" rtlCol="0">
            <a:spAutoFit/>
          </a:bodyPr>
          <a:lstStyle/>
          <a:p>
            <a:r>
              <a:rPr lang="en-US" b="1" dirty="0" smtClean="0"/>
              <a:t>VEHICLE 2</a:t>
            </a:r>
            <a:endParaRPr lang="en-US" b="1" dirty="0"/>
          </a:p>
        </p:txBody>
      </p:sp>
      <p:sp>
        <p:nvSpPr>
          <p:cNvPr id="7" name="TextBox 6"/>
          <p:cNvSpPr txBox="1"/>
          <p:nvPr/>
        </p:nvSpPr>
        <p:spPr>
          <a:xfrm>
            <a:off x="10384971" y="1789611"/>
            <a:ext cx="1141659" cy="369332"/>
          </a:xfrm>
          <a:prstGeom prst="rect">
            <a:avLst/>
          </a:prstGeom>
          <a:noFill/>
        </p:spPr>
        <p:txBody>
          <a:bodyPr wrap="none" rtlCol="0">
            <a:spAutoFit/>
          </a:bodyPr>
          <a:lstStyle/>
          <a:p>
            <a:r>
              <a:rPr lang="en-US" b="1" dirty="0" smtClean="0"/>
              <a:t>VEHICLE 1</a:t>
            </a:r>
            <a:endParaRPr lang="en-US" b="1" dirty="0"/>
          </a:p>
        </p:txBody>
      </p:sp>
    </p:spTree>
    <p:extLst>
      <p:ext uri="{BB962C8B-B14F-4D97-AF65-F5344CB8AC3E}">
        <p14:creationId xmlns:p14="http://schemas.microsoft.com/office/powerpoint/2010/main" val="102635854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298" y="178526"/>
            <a:ext cx="10131425" cy="539931"/>
          </a:xfrm>
        </p:spPr>
        <p:txBody>
          <a:bodyPr>
            <a:normAutofit fontScale="90000"/>
          </a:bodyPr>
          <a:lstStyle/>
          <a:p>
            <a:r>
              <a:rPr lang="en-US" dirty="0" smtClean="0"/>
              <a:t>code</a:t>
            </a:r>
            <a:endParaRPr lang="en-US" dirty="0"/>
          </a:p>
        </p:txBody>
      </p:sp>
      <p:sp>
        <p:nvSpPr>
          <p:cNvPr id="3" name="Content Placeholder 2"/>
          <p:cNvSpPr>
            <a:spLocks noGrp="1"/>
          </p:cNvSpPr>
          <p:nvPr>
            <p:ph idx="1"/>
          </p:nvPr>
        </p:nvSpPr>
        <p:spPr>
          <a:xfrm>
            <a:off x="320041" y="600891"/>
            <a:ext cx="11684725" cy="6113418"/>
          </a:xfrm>
        </p:spPr>
        <p:txBody>
          <a:bodyPr>
            <a:normAutofit lnSpcReduction="10000"/>
          </a:bodyPr>
          <a:lstStyle/>
          <a:p>
            <a:r>
              <a:rPr lang="en-US" dirty="0"/>
              <a:t>#define LED 13</a:t>
            </a:r>
            <a:br>
              <a:rPr lang="en-US" dirty="0"/>
            </a:br>
            <a:r>
              <a:rPr lang="en-US" dirty="0"/>
              <a:t>#define IR 10</a:t>
            </a:r>
            <a:br>
              <a:rPr lang="en-US" dirty="0"/>
            </a:br>
            <a:r>
              <a:rPr lang="en-US" dirty="0"/>
              <a:t>void setup() </a:t>
            </a:r>
            <a:br>
              <a:rPr lang="en-US" dirty="0"/>
            </a:br>
            <a:r>
              <a:rPr lang="en-US" dirty="0"/>
              <a:t>{</a:t>
            </a:r>
            <a:br>
              <a:rPr lang="en-US" dirty="0"/>
            </a:br>
            <a:r>
              <a:rPr lang="en-US" dirty="0"/>
              <a:t>  // put your setup code here, to run once:</a:t>
            </a:r>
            <a:br>
              <a:rPr lang="en-US" dirty="0"/>
            </a:br>
            <a:r>
              <a:rPr lang="en-US" dirty="0" err="1"/>
              <a:t>pinMode</a:t>
            </a:r>
            <a:r>
              <a:rPr lang="en-US" dirty="0"/>
              <a:t>(IR,INPUT);</a:t>
            </a:r>
            <a:br>
              <a:rPr lang="en-US" dirty="0"/>
            </a:br>
            <a:r>
              <a:rPr lang="en-US" dirty="0" err="1"/>
              <a:t>pinMode</a:t>
            </a:r>
            <a:r>
              <a:rPr lang="en-US" dirty="0"/>
              <a:t>(LED,OUTPUT);</a:t>
            </a:r>
            <a:br>
              <a:rPr lang="en-US" dirty="0"/>
            </a:br>
            <a:r>
              <a:rPr lang="en-US" dirty="0" err="1"/>
              <a:t>digitalWrite</a:t>
            </a:r>
            <a:r>
              <a:rPr lang="en-US" dirty="0"/>
              <a:t>(LED,LOW);</a:t>
            </a:r>
            <a:br>
              <a:rPr lang="en-US" dirty="0"/>
            </a:br>
            <a:r>
              <a:rPr lang="en-US" dirty="0" err="1"/>
              <a:t>Serial.begin</a:t>
            </a:r>
            <a:r>
              <a:rPr lang="en-US" dirty="0"/>
              <a:t>(9600);</a:t>
            </a:r>
            <a:br>
              <a:rPr lang="en-US" dirty="0"/>
            </a:br>
            <a:r>
              <a:rPr lang="en-US" dirty="0"/>
              <a:t>}</a:t>
            </a:r>
            <a:br>
              <a:rPr lang="en-US" dirty="0"/>
            </a:br>
            <a:r>
              <a:rPr lang="en-US" dirty="0"/>
              <a:t/>
            </a:r>
            <a:br>
              <a:rPr lang="en-US" dirty="0"/>
            </a:br>
            <a:r>
              <a:rPr lang="en-US" dirty="0"/>
              <a:t>void loop() {</a:t>
            </a:r>
            <a:br>
              <a:rPr lang="en-US" dirty="0"/>
            </a:br>
            <a:r>
              <a:rPr lang="en-US" dirty="0"/>
              <a:t>  // put your main code here, to run repeatedly:</a:t>
            </a:r>
            <a:br>
              <a:rPr lang="en-US" dirty="0"/>
            </a:br>
            <a:r>
              <a:rPr lang="en-US" dirty="0"/>
              <a:t>  if((</a:t>
            </a:r>
            <a:r>
              <a:rPr lang="en-US" dirty="0" err="1"/>
              <a:t>digitalRead</a:t>
            </a:r>
            <a:r>
              <a:rPr lang="en-US" dirty="0"/>
              <a:t>(IR)==LOW))</a:t>
            </a:r>
            <a:br>
              <a:rPr lang="en-US" dirty="0"/>
            </a:br>
            <a:r>
              <a:rPr lang="en-US" dirty="0"/>
              <a:t>  {</a:t>
            </a:r>
            <a:br>
              <a:rPr lang="en-US" dirty="0"/>
            </a:br>
            <a:r>
              <a:rPr lang="en-US" dirty="0"/>
              <a:t>  </a:t>
            </a:r>
            <a:r>
              <a:rPr lang="en-US" dirty="0" err="1"/>
              <a:t>Serial.println</a:t>
            </a:r>
            <a:r>
              <a:rPr lang="en-US" dirty="0"/>
              <a:t>("LED=HIGH");</a:t>
            </a:r>
            <a:br>
              <a:rPr lang="en-US" dirty="0"/>
            </a:br>
            <a:r>
              <a:rPr lang="en-US" dirty="0" err="1"/>
              <a:t>digitalWrite</a:t>
            </a:r>
            <a:r>
              <a:rPr lang="en-US" dirty="0"/>
              <a:t>(LED,HIGH);</a:t>
            </a:r>
            <a:br>
              <a:rPr lang="en-US" dirty="0"/>
            </a:br>
            <a:r>
              <a:rPr lang="en-US" dirty="0"/>
              <a:t>  }</a:t>
            </a:r>
            <a:br>
              <a:rPr lang="en-US" dirty="0"/>
            </a:br>
            <a:r>
              <a:rPr lang="en-US" dirty="0"/>
              <a:t>else</a:t>
            </a:r>
            <a:br>
              <a:rPr lang="en-US" dirty="0"/>
            </a:br>
            <a:r>
              <a:rPr lang="en-US" dirty="0"/>
              <a:t>{</a:t>
            </a:r>
            <a:br>
              <a:rPr lang="en-US" dirty="0"/>
            </a:br>
            <a:r>
              <a:rPr lang="en-US" dirty="0"/>
              <a:t> </a:t>
            </a:r>
            <a:r>
              <a:rPr lang="en-US" dirty="0" err="1"/>
              <a:t>Serial.println</a:t>
            </a:r>
            <a:r>
              <a:rPr lang="en-US" dirty="0"/>
              <a:t>("LED=LOW");</a:t>
            </a:r>
            <a:br>
              <a:rPr lang="en-US" dirty="0"/>
            </a:br>
            <a:r>
              <a:rPr lang="en-US" dirty="0" err="1"/>
              <a:t>digitalWrite</a:t>
            </a:r>
            <a:r>
              <a:rPr lang="en-US" dirty="0"/>
              <a:t>(LED,LOW);</a:t>
            </a:r>
            <a:br>
              <a:rPr lang="en-US" dirty="0"/>
            </a:br>
            <a:r>
              <a:rPr lang="en-US" dirty="0"/>
              <a:t>}}</a:t>
            </a:r>
          </a:p>
          <a:p>
            <a:endParaRPr lang="en-US" dirty="0"/>
          </a:p>
        </p:txBody>
      </p:sp>
    </p:spTree>
    <p:extLst>
      <p:ext uri="{BB962C8B-B14F-4D97-AF65-F5344CB8AC3E}">
        <p14:creationId xmlns:p14="http://schemas.microsoft.com/office/powerpoint/2010/main" val="20115422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latin typeface="Calibri" panose="020F0502020204030204" pitchFamily="34" charset="0"/>
              </a:rPr>
              <a:t>EXPECTED VS ACTUAL RESULTS</a:t>
            </a:r>
            <a:endParaRPr lang="en-US" sz="3200" dirty="0">
              <a:latin typeface="Calibri" panose="020F0502020204030204" pitchFamily="34" charset="0"/>
            </a:endParaRP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971058760"/>
              </p:ext>
            </p:extLst>
          </p:nvPr>
        </p:nvGraphicFramePr>
        <p:xfrm>
          <a:off x="352697" y="940528"/>
          <a:ext cx="10829109" cy="3958041"/>
        </p:xfrm>
        <a:graphic>
          <a:graphicData uri="http://schemas.openxmlformats.org/drawingml/2006/table">
            <a:tbl>
              <a:tblPr firstRow="1" bandRow="1">
                <a:tableStyleId>{5C22544A-7EE6-4342-B048-85BDC9FD1C3A}</a:tableStyleId>
              </a:tblPr>
              <a:tblGrid>
                <a:gridCol w="5369272">
                  <a:extLst>
                    <a:ext uri="{9D8B030D-6E8A-4147-A177-3AD203B41FA5}">
                      <a16:colId xmlns:a16="http://schemas.microsoft.com/office/drawing/2014/main" val="1415191052"/>
                    </a:ext>
                  </a:extLst>
                </a:gridCol>
                <a:gridCol w="5459837">
                  <a:extLst>
                    <a:ext uri="{9D8B030D-6E8A-4147-A177-3AD203B41FA5}">
                      <a16:colId xmlns:a16="http://schemas.microsoft.com/office/drawing/2014/main" val="751525184"/>
                    </a:ext>
                  </a:extLst>
                </a:gridCol>
              </a:tblGrid>
              <a:tr h="1136466">
                <a:tc>
                  <a:txBody>
                    <a:bodyPr/>
                    <a:lstStyle/>
                    <a:p>
                      <a:r>
                        <a:rPr lang="en-US" dirty="0" smtClean="0"/>
                        <a:t>                                     EXPECTED</a:t>
                      </a:r>
                      <a:endParaRPr lang="en-US" dirty="0"/>
                    </a:p>
                  </a:txBody>
                  <a:tcPr/>
                </a:tc>
                <a:tc>
                  <a:txBody>
                    <a:bodyPr/>
                    <a:lstStyle/>
                    <a:p>
                      <a:r>
                        <a:rPr lang="en-US" dirty="0" smtClean="0"/>
                        <a:t>                                             ACTUAL</a:t>
                      </a:r>
                      <a:endParaRPr lang="en-US" dirty="0"/>
                    </a:p>
                  </a:txBody>
                  <a:tcPr/>
                </a:tc>
                <a:extLst>
                  <a:ext uri="{0D108BD9-81ED-4DB2-BD59-A6C34878D82A}">
                    <a16:rowId xmlns:a16="http://schemas.microsoft.com/office/drawing/2014/main" val="1477848810"/>
                  </a:ext>
                </a:extLst>
              </a:tr>
              <a:tr h="940525">
                <a:tc>
                  <a:txBody>
                    <a:bodyPr/>
                    <a:lstStyle/>
                    <a:p>
                      <a:r>
                        <a:rPr lang="en-US" baseline="0" dirty="0" smtClean="0"/>
                        <a:t> Data Transfer between Li-fi </a:t>
                      </a:r>
                      <a:r>
                        <a:rPr lang="en-US" baseline="0" dirty="0" err="1" smtClean="0"/>
                        <a:t>Tx</a:t>
                      </a:r>
                      <a:r>
                        <a:rPr lang="en-US" baseline="0" dirty="0" smtClean="0"/>
                        <a:t> and Rx</a:t>
                      </a:r>
                      <a:endParaRPr lang="en-US" dirty="0"/>
                    </a:p>
                  </a:txBody>
                  <a:tcPr/>
                </a:tc>
                <a:tc>
                  <a:txBody>
                    <a:bodyPr/>
                    <a:lstStyle/>
                    <a:p>
                      <a:r>
                        <a:rPr lang="en-US" dirty="0" smtClean="0"/>
                        <a:t>Communication Achieved </a:t>
                      </a:r>
                      <a:endParaRPr lang="en-US" dirty="0"/>
                    </a:p>
                  </a:txBody>
                  <a:tcPr/>
                </a:tc>
                <a:extLst>
                  <a:ext uri="{0D108BD9-81ED-4DB2-BD59-A6C34878D82A}">
                    <a16:rowId xmlns:a16="http://schemas.microsoft.com/office/drawing/2014/main" val="934549772"/>
                  </a:ext>
                </a:extLst>
              </a:tr>
              <a:tr h="940525">
                <a:tc>
                  <a:txBody>
                    <a:bodyPr/>
                    <a:lstStyle/>
                    <a:p>
                      <a:r>
                        <a:rPr lang="en-US" dirty="0" smtClean="0"/>
                        <a:t>Switch</a:t>
                      </a:r>
                      <a:r>
                        <a:rPr lang="en-US" baseline="0" dirty="0" smtClean="0"/>
                        <a:t>es connected to microcontroller for showing different options such as speed etc.</a:t>
                      </a:r>
                      <a:endParaRPr lang="en-US" dirty="0"/>
                    </a:p>
                  </a:txBody>
                  <a:tcPr/>
                </a:tc>
                <a:tc>
                  <a:txBody>
                    <a:bodyPr/>
                    <a:lstStyle/>
                    <a:p>
                      <a:r>
                        <a:rPr lang="en-US" dirty="0" smtClean="0"/>
                        <a:t>Synchronization achieved</a:t>
                      </a:r>
                      <a:endParaRPr lang="en-US" dirty="0"/>
                    </a:p>
                  </a:txBody>
                  <a:tcPr/>
                </a:tc>
                <a:extLst>
                  <a:ext uri="{0D108BD9-81ED-4DB2-BD59-A6C34878D82A}">
                    <a16:rowId xmlns:a16="http://schemas.microsoft.com/office/drawing/2014/main" val="2549956429"/>
                  </a:ext>
                </a:extLst>
              </a:tr>
              <a:tr h="940525">
                <a:tc>
                  <a:txBody>
                    <a:bodyPr/>
                    <a:lstStyle/>
                    <a:p>
                      <a:r>
                        <a:rPr lang="en-US" baseline="0" dirty="0" smtClean="0"/>
                        <a:t>Communication Between vehicles</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Line of sight communication achieved</a:t>
                      </a:r>
                    </a:p>
                    <a:p>
                      <a:endParaRPr lang="en-US" dirty="0"/>
                    </a:p>
                  </a:txBody>
                  <a:tcPr/>
                </a:tc>
                <a:extLst>
                  <a:ext uri="{0D108BD9-81ED-4DB2-BD59-A6C34878D82A}">
                    <a16:rowId xmlns:a16="http://schemas.microsoft.com/office/drawing/2014/main" val="397552308"/>
                  </a:ext>
                </a:extLst>
              </a:tr>
            </a:tbl>
          </a:graphicData>
        </a:graphic>
      </p:graphicFrame>
      <p:sp>
        <p:nvSpPr>
          <p:cNvPr id="3" name="TextBox 2"/>
          <p:cNvSpPr txBox="1"/>
          <p:nvPr/>
        </p:nvSpPr>
        <p:spPr>
          <a:xfrm>
            <a:off x="352697" y="240268"/>
            <a:ext cx="5301323" cy="584775"/>
          </a:xfrm>
          <a:prstGeom prst="rect">
            <a:avLst/>
          </a:prstGeom>
          <a:noFill/>
        </p:spPr>
        <p:txBody>
          <a:bodyPr wrap="none" rtlCol="0">
            <a:spAutoFit/>
          </a:bodyPr>
          <a:lstStyle/>
          <a:p>
            <a:r>
              <a:rPr lang="en-US" sz="3200" dirty="0" smtClean="0"/>
              <a:t>EXPECTED VS ACTUAL RESULTS</a:t>
            </a:r>
            <a:endParaRPr lang="en-US" sz="3200" dirty="0"/>
          </a:p>
        </p:txBody>
      </p:sp>
    </p:spTree>
    <p:extLst>
      <p:ext uri="{BB962C8B-B14F-4D97-AF65-F5344CB8AC3E}">
        <p14:creationId xmlns:p14="http://schemas.microsoft.com/office/powerpoint/2010/main" val="144510122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036" y="126275"/>
            <a:ext cx="10131425" cy="461554"/>
          </a:xfrm>
        </p:spPr>
        <p:txBody>
          <a:bodyPr>
            <a:normAutofit fontScale="90000"/>
          </a:bodyPr>
          <a:lstStyle/>
          <a:p>
            <a:r>
              <a:rPr lang="en-US" sz="3200" dirty="0" smtClean="0">
                <a:latin typeface="Calibri" panose="020F0502020204030204" pitchFamily="34" charset="0"/>
              </a:rPr>
              <a:t>CORRECTIVE ACTION PLANNED</a:t>
            </a:r>
            <a:endParaRPr lang="en-US" sz="3200" dirty="0">
              <a:latin typeface="Calibri" panose="020F0502020204030204" pitchFamily="34" charset="0"/>
            </a:endParaRPr>
          </a:p>
        </p:txBody>
      </p:sp>
      <p:sp>
        <p:nvSpPr>
          <p:cNvPr id="3" name="Content Placeholder 2"/>
          <p:cNvSpPr>
            <a:spLocks noGrp="1"/>
          </p:cNvSpPr>
          <p:nvPr>
            <p:ph idx="1"/>
          </p:nvPr>
        </p:nvSpPr>
        <p:spPr>
          <a:xfrm>
            <a:off x="338036" y="770710"/>
            <a:ext cx="11549164" cy="2860764"/>
          </a:xfrm>
        </p:spPr>
        <p:txBody>
          <a:bodyPr>
            <a:normAutofit/>
          </a:bodyPr>
          <a:lstStyle/>
          <a:p>
            <a:r>
              <a:rPr lang="en-US" dirty="0" smtClean="0"/>
              <a:t>Initial plan was to design the project using Arduino </a:t>
            </a:r>
            <a:r>
              <a:rPr lang="en-US" dirty="0" err="1" smtClean="0"/>
              <a:t>uno</a:t>
            </a:r>
            <a:r>
              <a:rPr lang="en-US" dirty="0" smtClean="0"/>
              <a:t>.</a:t>
            </a:r>
          </a:p>
          <a:p>
            <a:r>
              <a:rPr lang="en-US" dirty="0" smtClean="0"/>
              <a:t>As there are shortage of pins in the Arduino due to the use of 6 ultrasonic sensors which are for the front, back and rear end directions, the ultra sonic sensors which are used for the left and right direction detection of vehicles are removed and its been replaced by the switches.</a:t>
            </a:r>
          </a:p>
          <a:p>
            <a:r>
              <a:rPr lang="en-US" dirty="0" smtClean="0"/>
              <a:t>The key elements of switches are used for multi purposes like brake failure, fuel monitoring, MEMS sensors are used for accident avoidance.</a:t>
            </a:r>
          </a:p>
          <a:p>
            <a:r>
              <a:rPr lang="en-US" dirty="0" smtClean="0"/>
              <a:t>Also APR(Automatic playback and record ) is used as the speakers for the audio information for the drivers .</a:t>
            </a:r>
          </a:p>
        </p:txBody>
      </p:sp>
    </p:spTree>
    <p:extLst>
      <p:ext uri="{BB962C8B-B14F-4D97-AF65-F5344CB8AC3E}">
        <p14:creationId xmlns:p14="http://schemas.microsoft.com/office/powerpoint/2010/main" val="81250768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17ED9-15BA-4CDD-AA9A-D11DB3DDEFED}"/>
              </a:ext>
            </a:extLst>
          </p:cNvPr>
          <p:cNvSpPr>
            <a:spLocks noGrp="1"/>
          </p:cNvSpPr>
          <p:nvPr>
            <p:ph type="title"/>
          </p:nvPr>
        </p:nvSpPr>
        <p:spPr>
          <a:xfrm>
            <a:off x="457577" y="0"/>
            <a:ext cx="10131425" cy="1152983"/>
          </a:xfrm>
        </p:spPr>
        <p:txBody>
          <a:bodyPr/>
          <a:lstStyle/>
          <a:p>
            <a:r>
              <a:rPr lang="en-IN" sz="3200" dirty="0">
                <a:latin typeface="Calibri" panose="020F0502020204030204" pitchFamily="34" charset="0"/>
                <a:cs typeface="Times New Roman" panose="02020603050405020304" pitchFamily="18" charset="0"/>
              </a:rPr>
              <a:t>TIME LINE</a:t>
            </a:r>
          </a:p>
        </p:txBody>
      </p:sp>
      <p:graphicFrame>
        <p:nvGraphicFramePr>
          <p:cNvPr id="4" name="Content Placeholder 3">
            <a:extLst>
              <a:ext uri="{FF2B5EF4-FFF2-40B4-BE49-F238E27FC236}">
                <a16:creationId xmlns:a16="http://schemas.microsoft.com/office/drawing/2014/main" id="{68126E31-81CA-4CE9-BC58-F42FB914A3A7}"/>
              </a:ext>
            </a:extLst>
          </p:cNvPr>
          <p:cNvGraphicFramePr>
            <a:graphicFrameLocks noGrp="1"/>
          </p:cNvGraphicFramePr>
          <p:nvPr>
            <p:ph idx="1"/>
            <p:extLst>
              <p:ext uri="{D42A27DB-BD31-4B8C-83A1-F6EECF244321}">
                <p14:modId xmlns:p14="http://schemas.microsoft.com/office/powerpoint/2010/main" val="3460473391"/>
              </p:ext>
            </p:extLst>
          </p:nvPr>
        </p:nvGraphicFramePr>
        <p:xfrm>
          <a:off x="457577" y="1152983"/>
          <a:ext cx="11272869" cy="5339257"/>
        </p:xfrm>
        <a:graphic>
          <a:graphicData uri="http://schemas.openxmlformats.org/drawingml/2006/table">
            <a:tbl>
              <a:tblPr firstRow="1" bandRow="1">
                <a:tableStyleId>{5C22544A-7EE6-4342-B048-85BDC9FD1C3A}</a:tableStyleId>
              </a:tblPr>
              <a:tblGrid>
                <a:gridCol w="2389185">
                  <a:extLst>
                    <a:ext uri="{9D8B030D-6E8A-4147-A177-3AD203B41FA5}">
                      <a16:colId xmlns:a16="http://schemas.microsoft.com/office/drawing/2014/main" val="3034306764"/>
                    </a:ext>
                  </a:extLst>
                </a:gridCol>
                <a:gridCol w="3071771">
                  <a:extLst>
                    <a:ext uri="{9D8B030D-6E8A-4147-A177-3AD203B41FA5}">
                      <a16:colId xmlns:a16="http://schemas.microsoft.com/office/drawing/2014/main" val="3962736839"/>
                    </a:ext>
                  </a:extLst>
                </a:gridCol>
                <a:gridCol w="5811913">
                  <a:extLst>
                    <a:ext uri="{9D8B030D-6E8A-4147-A177-3AD203B41FA5}">
                      <a16:colId xmlns:a16="http://schemas.microsoft.com/office/drawing/2014/main" val="3530813838"/>
                    </a:ext>
                  </a:extLst>
                </a:gridCol>
              </a:tblGrid>
              <a:tr h="860770">
                <a:tc>
                  <a:txBody>
                    <a:bodyPr/>
                    <a:lstStyle/>
                    <a:p>
                      <a:r>
                        <a:rPr lang="en-IN" sz="2000" dirty="0">
                          <a:latin typeface="Calibri" panose="020F0502020204030204" pitchFamily="34" charset="0"/>
                          <a:cs typeface="Times New Roman" panose="02020603050405020304" pitchFamily="18" charset="0"/>
                        </a:rPr>
                        <a:t>           YEAR</a:t>
                      </a:r>
                    </a:p>
                  </a:txBody>
                  <a:tcPr/>
                </a:tc>
                <a:tc>
                  <a:txBody>
                    <a:bodyPr/>
                    <a:lstStyle/>
                    <a:p>
                      <a:r>
                        <a:rPr lang="en-IN" sz="2000" dirty="0">
                          <a:latin typeface="Calibri" panose="020F0502020204030204" pitchFamily="34" charset="0"/>
                          <a:cs typeface="Times New Roman" panose="02020603050405020304" pitchFamily="18" charset="0"/>
                        </a:rPr>
                        <a:t>                MONTH</a:t>
                      </a:r>
                    </a:p>
                  </a:txBody>
                  <a:tcPr/>
                </a:tc>
                <a:tc>
                  <a:txBody>
                    <a:bodyPr/>
                    <a:lstStyle/>
                    <a:p>
                      <a:r>
                        <a:rPr lang="en-IN" sz="2000" dirty="0">
                          <a:latin typeface="Calibri" panose="020F0502020204030204" pitchFamily="34" charset="0"/>
                          <a:cs typeface="Times New Roman" panose="02020603050405020304" pitchFamily="18" charset="0"/>
                        </a:rPr>
                        <a:t>                                 WORKING</a:t>
                      </a:r>
                    </a:p>
                  </a:txBody>
                  <a:tcPr/>
                </a:tc>
                <a:extLst>
                  <a:ext uri="{0D108BD9-81ED-4DB2-BD59-A6C34878D82A}">
                    <a16:rowId xmlns:a16="http://schemas.microsoft.com/office/drawing/2014/main" val="2070537016"/>
                  </a:ext>
                </a:extLst>
              </a:tr>
              <a:tr h="860770">
                <a:tc>
                  <a:txBody>
                    <a:bodyPr/>
                    <a:lstStyle/>
                    <a:p>
                      <a:r>
                        <a:rPr lang="en-IN" sz="2000" dirty="0">
                          <a:latin typeface="Calibri" panose="020F0502020204030204" pitchFamily="34" charset="0"/>
                          <a:cs typeface="Times New Roman" panose="02020603050405020304" pitchFamily="18" charset="0"/>
                        </a:rPr>
                        <a:t>           2018</a:t>
                      </a:r>
                    </a:p>
                  </a:txBody>
                  <a:tcPr/>
                </a:tc>
                <a:tc>
                  <a:txBody>
                    <a:bodyPr/>
                    <a:lstStyle/>
                    <a:p>
                      <a:r>
                        <a:rPr lang="en-IN" sz="2000" dirty="0">
                          <a:latin typeface="Calibri" panose="020F0502020204030204" pitchFamily="34" charset="0"/>
                          <a:cs typeface="Times New Roman" panose="02020603050405020304" pitchFamily="18" charset="0"/>
                        </a:rPr>
                        <a:t>               October</a:t>
                      </a:r>
                    </a:p>
                  </a:txBody>
                  <a:tcPr/>
                </a:tc>
                <a:tc>
                  <a:txBody>
                    <a:bodyPr/>
                    <a:lstStyle/>
                    <a:p>
                      <a:r>
                        <a:rPr lang="en-IN" sz="2000" dirty="0">
                          <a:latin typeface="Calibri" panose="020F0502020204030204" pitchFamily="34" charset="0"/>
                          <a:cs typeface="Times New Roman" panose="02020603050405020304" pitchFamily="18" charset="0"/>
                        </a:rPr>
                        <a:t>                                   Synopsis</a:t>
                      </a:r>
                    </a:p>
                  </a:txBody>
                  <a:tcPr/>
                </a:tc>
                <a:extLst>
                  <a:ext uri="{0D108BD9-81ED-4DB2-BD59-A6C34878D82A}">
                    <a16:rowId xmlns:a16="http://schemas.microsoft.com/office/drawing/2014/main" val="3864044507"/>
                  </a:ext>
                </a:extLst>
              </a:tr>
              <a:tr h="992727">
                <a:tc>
                  <a:txBody>
                    <a:bodyPr/>
                    <a:lstStyle/>
                    <a:p>
                      <a:r>
                        <a:rPr lang="en-IN" sz="2000" dirty="0">
                          <a:latin typeface="Calibri" panose="020F0502020204030204" pitchFamily="34" charset="0"/>
                          <a:cs typeface="Times New Roman" panose="02020603050405020304" pitchFamily="18" charset="0"/>
                        </a:rPr>
                        <a:t>           2018</a:t>
                      </a:r>
                    </a:p>
                  </a:txBody>
                  <a:tcPr/>
                </a:tc>
                <a:tc>
                  <a:txBody>
                    <a:bodyPr/>
                    <a:lstStyle/>
                    <a:p>
                      <a:r>
                        <a:rPr lang="en-IN" sz="2000" dirty="0">
                          <a:latin typeface="Calibri" panose="020F0502020204030204" pitchFamily="34" charset="0"/>
                          <a:cs typeface="Times New Roman" panose="02020603050405020304" pitchFamily="18" charset="0"/>
                        </a:rPr>
                        <a:t>             November</a:t>
                      </a:r>
                    </a:p>
                  </a:txBody>
                  <a:tcPr/>
                </a:tc>
                <a:tc>
                  <a:txBody>
                    <a:bodyPr/>
                    <a:lstStyle/>
                    <a:p>
                      <a:r>
                        <a:rPr lang="en-IN" sz="2000" dirty="0">
                          <a:latin typeface="Calibri" panose="020F0502020204030204" pitchFamily="34" charset="0"/>
                          <a:cs typeface="Times New Roman" panose="02020603050405020304" pitchFamily="18" charset="0"/>
                        </a:rPr>
                        <a:t>                            Literature survey</a:t>
                      </a:r>
                    </a:p>
                  </a:txBody>
                  <a:tcPr/>
                </a:tc>
                <a:extLst>
                  <a:ext uri="{0D108BD9-81ED-4DB2-BD59-A6C34878D82A}">
                    <a16:rowId xmlns:a16="http://schemas.microsoft.com/office/drawing/2014/main" val="921383130"/>
                  </a:ext>
                </a:extLst>
              </a:tr>
              <a:tr h="860770">
                <a:tc>
                  <a:txBody>
                    <a:bodyPr/>
                    <a:lstStyle/>
                    <a:p>
                      <a:r>
                        <a:rPr lang="en-IN" sz="2000" dirty="0">
                          <a:latin typeface="Calibri" panose="020F0502020204030204" pitchFamily="34" charset="0"/>
                          <a:cs typeface="Times New Roman" panose="02020603050405020304" pitchFamily="18" charset="0"/>
                        </a:rPr>
                        <a:t>           2019</a:t>
                      </a:r>
                    </a:p>
                  </a:txBody>
                  <a:tcPr/>
                </a:tc>
                <a:tc>
                  <a:txBody>
                    <a:bodyPr/>
                    <a:lstStyle/>
                    <a:p>
                      <a:r>
                        <a:rPr lang="en-IN" sz="2000" dirty="0">
                          <a:latin typeface="Calibri" panose="020F0502020204030204" pitchFamily="34" charset="0"/>
                          <a:cs typeface="Times New Roman" panose="02020603050405020304" pitchFamily="18" charset="0"/>
                        </a:rPr>
                        <a:t>    January and February</a:t>
                      </a:r>
                    </a:p>
                  </a:txBody>
                  <a:tcPr/>
                </a:tc>
                <a:tc>
                  <a:txBody>
                    <a:bodyPr/>
                    <a:lstStyle/>
                    <a:p>
                      <a:r>
                        <a:rPr lang="en-IN" sz="2000" dirty="0">
                          <a:latin typeface="Calibri" panose="020F0502020204030204" pitchFamily="34" charset="0"/>
                          <a:cs typeface="Times New Roman" panose="02020603050405020304" pitchFamily="18" charset="0"/>
                        </a:rPr>
                        <a:t>         Block Diagram , Hardware and interfacing</a:t>
                      </a:r>
                    </a:p>
                  </a:txBody>
                  <a:tcPr/>
                </a:tc>
                <a:extLst>
                  <a:ext uri="{0D108BD9-81ED-4DB2-BD59-A6C34878D82A}">
                    <a16:rowId xmlns:a16="http://schemas.microsoft.com/office/drawing/2014/main" val="2727355682"/>
                  </a:ext>
                </a:extLst>
              </a:tr>
              <a:tr h="860770">
                <a:tc>
                  <a:txBody>
                    <a:bodyPr/>
                    <a:lstStyle/>
                    <a:p>
                      <a:r>
                        <a:rPr lang="en-IN" sz="2000" dirty="0">
                          <a:latin typeface="Calibri" panose="020F0502020204030204" pitchFamily="34" charset="0"/>
                          <a:cs typeface="Times New Roman" panose="02020603050405020304" pitchFamily="18" charset="0"/>
                        </a:rPr>
                        <a:t>           2019</a:t>
                      </a:r>
                    </a:p>
                  </a:txBody>
                  <a:tcPr/>
                </a:tc>
                <a:tc>
                  <a:txBody>
                    <a:bodyPr/>
                    <a:lstStyle/>
                    <a:p>
                      <a:r>
                        <a:rPr lang="en-IN" sz="2000" dirty="0">
                          <a:latin typeface="Calibri" panose="020F0502020204030204" pitchFamily="34" charset="0"/>
                          <a:cs typeface="Times New Roman" panose="02020603050405020304" pitchFamily="18" charset="0"/>
                        </a:rPr>
                        <a:t>                 March</a:t>
                      </a:r>
                    </a:p>
                  </a:txBody>
                  <a:tcPr/>
                </a:tc>
                <a:tc>
                  <a:txBody>
                    <a:bodyPr/>
                    <a:lstStyle/>
                    <a:p>
                      <a:r>
                        <a:rPr lang="en-IN" sz="2000" dirty="0">
                          <a:latin typeface="Calibri" panose="020F0502020204030204" pitchFamily="34" charset="0"/>
                          <a:cs typeface="Times New Roman" panose="02020603050405020304" pitchFamily="18" charset="0"/>
                        </a:rPr>
                        <a:t>                    Writing code for interfacing</a:t>
                      </a:r>
                    </a:p>
                  </a:txBody>
                  <a:tcPr/>
                </a:tc>
                <a:extLst>
                  <a:ext uri="{0D108BD9-81ED-4DB2-BD59-A6C34878D82A}">
                    <a16:rowId xmlns:a16="http://schemas.microsoft.com/office/drawing/2014/main" val="694950156"/>
                  </a:ext>
                </a:extLst>
              </a:tr>
              <a:tr h="903450">
                <a:tc>
                  <a:txBody>
                    <a:bodyPr/>
                    <a:lstStyle/>
                    <a:p>
                      <a:r>
                        <a:rPr lang="en-IN" sz="2000" dirty="0">
                          <a:latin typeface="Calibri" panose="020F0502020204030204" pitchFamily="34" charset="0"/>
                          <a:cs typeface="Times New Roman" panose="02020603050405020304" pitchFamily="18" charset="0"/>
                        </a:rPr>
                        <a:t>           2019</a:t>
                      </a:r>
                    </a:p>
                  </a:txBody>
                  <a:tcPr/>
                </a:tc>
                <a:tc>
                  <a:txBody>
                    <a:bodyPr/>
                    <a:lstStyle/>
                    <a:p>
                      <a:r>
                        <a:rPr lang="en-IN" sz="2000" dirty="0">
                          <a:latin typeface="Calibri" panose="020F0502020204030204" pitchFamily="34" charset="0"/>
                          <a:cs typeface="Times New Roman" panose="02020603050405020304" pitchFamily="18" charset="0"/>
                        </a:rPr>
                        <a:t>                   April</a:t>
                      </a:r>
                    </a:p>
                  </a:txBody>
                  <a:tcPr/>
                </a:tc>
                <a:tc>
                  <a:txBody>
                    <a:bodyPr/>
                    <a:lstStyle/>
                    <a:p>
                      <a:r>
                        <a:rPr lang="en-IN" sz="2000" dirty="0">
                          <a:latin typeface="Calibri" panose="020F0502020204030204" pitchFamily="34" charset="0"/>
                          <a:cs typeface="Times New Roman" panose="02020603050405020304" pitchFamily="18" charset="0"/>
                        </a:rPr>
                        <a:t>      Final hardware and software implementation</a:t>
                      </a:r>
                    </a:p>
                  </a:txBody>
                  <a:tcPr/>
                </a:tc>
                <a:extLst>
                  <a:ext uri="{0D108BD9-81ED-4DB2-BD59-A6C34878D82A}">
                    <a16:rowId xmlns:a16="http://schemas.microsoft.com/office/drawing/2014/main" val="610907104"/>
                  </a:ext>
                </a:extLst>
              </a:tr>
            </a:tbl>
          </a:graphicData>
        </a:graphic>
      </p:graphicFrame>
    </p:spTree>
    <p:extLst>
      <p:ext uri="{BB962C8B-B14F-4D97-AF65-F5344CB8AC3E}">
        <p14:creationId xmlns:p14="http://schemas.microsoft.com/office/powerpoint/2010/main" val="145951848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50" y="217714"/>
            <a:ext cx="10131425" cy="539931"/>
          </a:xfrm>
        </p:spPr>
        <p:txBody>
          <a:bodyPr>
            <a:normAutofit fontScale="90000"/>
          </a:bodyPr>
          <a:lstStyle/>
          <a:p>
            <a:r>
              <a:rPr lang="en-US" sz="3200" dirty="0" smtClean="0">
                <a:latin typeface="Calibri" panose="020F0502020204030204" pitchFamily="34" charset="0"/>
              </a:rPr>
              <a:t>DEMO PLAN</a:t>
            </a:r>
            <a:endParaRPr lang="en-US" sz="3200" dirty="0">
              <a:latin typeface="Calibri" panose="020F0502020204030204" pitchFamily="34"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2710544" y="84907"/>
            <a:ext cx="5865225" cy="7210697"/>
          </a:xfrm>
        </p:spPr>
      </p:pic>
    </p:spTree>
    <p:extLst>
      <p:ext uri="{BB962C8B-B14F-4D97-AF65-F5344CB8AC3E}">
        <p14:creationId xmlns:p14="http://schemas.microsoft.com/office/powerpoint/2010/main" val="241685939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22939"/>
          </a:xfrm>
        </p:spPr>
        <p:txBody>
          <a:bodyPr/>
          <a:lstStyle/>
          <a:p>
            <a:r>
              <a:rPr lang="en-US" sz="3200" dirty="0" smtClean="0">
                <a:latin typeface="+mn-lt"/>
                <a:cs typeface="Times New Roman" panose="02020603050405020304" pitchFamily="18" charset="0"/>
              </a:rPr>
              <a:t>REFERENCES</a:t>
            </a:r>
            <a:endParaRPr lang="en-US" sz="3200" dirty="0">
              <a:latin typeface="+mn-lt"/>
              <a:cs typeface="Times New Roman" panose="02020603050405020304" pitchFamily="18" charset="0"/>
            </a:endParaRPr>
          </a:p>
        </p:txBody>
      </p:sp>
      <p:sp>
        <p:nvSpPr>
          <p:cNvPr id="3" name="Content Placeholder 2"/>
          <p:cNvSpPr>
            <a:spLocks noGrp="1"/>
          </p:cNvSpPr>
          <p:nvPr>
            <p:ph idx="1"/>
          </p:nvPr>
        </p:nvSpPr>
        <p:spPr>
          <a:xfrm>
            <a:off x="261257" y="1058092"/>
            <a:ext cx="11704319" cy="5617028"/>
          </a:xfrm>
        </p:spPr>
        <p:txBody>
          <a:bodyPr>
            <a:normAutofit/>
          </a:bodyPr>
          <a:lstStyle/>
          <a:p>
            <a:r>
              <a:rPr lang="en-US" dirty="0">
                <a:cs typeface="Times New Roman" panose="02020603050405020304" pitchFamily="18" charset="0"/>
              </a:rPr>
              <a:t>T Harada, M </a:t>
            </a:r>
            <a:r>
              <a:rPr lang="en-US" dirty="0" err="1">
                <a:cs typeface="Times New Roman" panose="02020603050405020304" pitchFamily="18" charset="0"/>
              </a:rPr>
              <a:t>Andoh</a:t>
            </a:r>
            <a:r>
              <a:rPr lang="en-US" dirty="0">
                <a:cs typeface="Times New Roman" panose="02020603050405020304" pitchFamily="18" charset="0"/>
              </a:rPr>
              <a:t> ,K </a:t>
            </a:r>
            <a:r>
              <a:rPr lang="en-US" dirty="0" err="1">
                <a:cs typeface="Times New Roman" panose="02020603050405020304" pitchFamily="18" charset="0"/>
              </a:rPr>
              <a:t>Yasutomi</a:t>
            </a:r>
            <a:r>
              <a:rPr lang="en-US" dirty="0">
                <a:cs typeface="Times New Roman" panose="02020603050405020304" pitchFamily="18" charset="0"/>
              </a:rPr>
              <a:t> ,K Kagawa, S </a:t>
            </a:r>
            <a:r>
              <a:rPr lang="en-US" dirty="0" err="1">
                <a:cs typeface="Times New Roman" panose="02020603050405020304" pitchFamily="18" charset="0"/>
              </a:rPr>
              <a:t>Kawahito</a:t>
            </a:r>
            <a:r>
              <a:rPr lang="en-US" dirty="0">
                <a:cs typeface="Times New Roman" panose="02020603050405020304" pitchFamily="18" charset="0"/>
              </a:rPr>
              <a:t> ,Isamu </a:t>
            </a:r>
            <a:r>
              <a:rPr lang="en-US" dirty="0" err="1">
                <a:cs typeface="Times New Roman" panose="02020603050405020304" pitchFamily="18" charset="0"/>
              </a:rPr>
              <a:t>Takai</a:t>
            </a:r>
            <a:r>
              <a:rPr lang="en-US" dirty="0">
                <a:cs typeface="Times New Roman" panose="02020603050405020304" pitchFamily="18" charset="0"/>
              </a:rPr>
              <a:t>, “Optical Vehicle- to-Vehicle Communication System Using LED Transmitter and Camera Receiver”, IEEE Photonics Journal , Vol. 6, No. 5, October 2014.</a:t>
            </a:r>
          </a:p>
          <a:p>
            <a:r>
              <a:rPr lang="en-US" dirty="0">
                <a:cs typeface="Times New Roman" panose="02020603050405020304" pitchFamily="18" charset="0"/>
              </a:rPr>
              <a:t>M </a:t>
            </a:r>
            <a:r>
              <a:rPr lang="en-US" dirty="0" err="1">
                <a:cs typeface="Times New Roman" panose="02020603050405020304" pitchFamily="18" charset="0"/>
              </a:rPr>
              <a:t>Mohd</a:t>
            </a:r>
            <a:r>
              <a:rPr lang="en-US" dirty="0">
                <a:cs typeface="Times New Roman" panose="02020603050405020304" pitchFamily="18" charset="0"/>
              </a:rPr>
              <a:t> </a:t>
            </a:r>
            <a:r>
              <a:rPr lang="en-US" dirty="0" err="1">
                <a:cs typeface="Times New Roman" panose="02020603050405020304" pitchFamily="18" charset="0"/>
              </a:rPr>
              <a:t>Tali</a:t>
            </a:r>
            <a:r>
              <a:rPr lang="en-US" dirty="0">
                <a:cs typeface="Times New Roman" panose="02020603050405020304" pitchFamily="18" charset="0"/>
              </a:rPr>
              <a:t>, </a:t>
            </a:r>
            <a:r>
              <a:rPr lang="en-US" dirty="0" err="1">
                <a:cs typeface="Times New Roman" panose="02020603050405020304" pitchFamily="18" charset="0"/>
              </a:rPr>
              <a:t>Aarti</a:t>
            </a:r>
            <a:r>
              <a:rPr lang="en-US" dirty="0">
                <a:cs typeface="Times New Roman" panose="02020603050405020304" pitchFamily="18" charset="0"/>
              </a:rPr>
              <a:t> </a:t>
            </a:r>
            <a:r>
              <a:rPr lang="en-US" dirty="0" err="1">
                <a:cs typeface="Times New Roman" panose="02020603050405020304" pitchFamily="18" charset="0"/>
              </a:rPr>
              <a:t>Patil</a:t>
            </a:r>
            <a:r>
              <a:rPr lang="en-US" dirty="0">
                <a:cs typeface="Times New Roman" panose="02020603050405020304" pitchFamily="18" charset="0"/>
              </a:rPr>
              <a:t>, </a:t>
            </a:r>
            <a:r>
              <a:rPr lang="en-US" dirty="0" err="1">
                <a:cs typeface="Times New Roman" panose="02020603050405020304" pitchFamily="18" charset="0"/>
              </a:rPr>
              <a:t>Sushmita</a:t>
            </a:r>
            <a:r>
              <a:rPr lang="en-US" dirty="0">
                <a:cs typeface="Times New Roman" panose="02020603050405020304" pitchFamily="18" charset="0"/>
              </a:rPr>
              <a:t> </a:t>
            </a:r>
            <a:r>
              <a:rPr lang="en-US" dirty="0" err="1">
                <a:cs typeface="Times New Roman" panose="02020603050405020304" pitchFamily="18" charset="0"/>
              </a:rPr>
              <a:t>Chavan</a:t>
            </a:r>
            <a:r>
              <a:rPr lang="en-US" dirty="0">
                <a:cs typeface="Times New Roman" panose="02020603050405020304" pitchFamily="18" charset="0"/>
              </a:rPr>
              <a:t>, </a:t>
            </a:r>
            <a:r>
              <a:rPr lang="en-US" dirty="0" err="1">
                <a:cs typeface="Times New Roman" panose="02020603050405020304" pitchFamily="18" charset="0"/>
              </a:rPr>
              <a:t>Shailesh</a:t>
            </a:r>
            <a:r>
              <a:rPr lang="en-US" dirty="0">
                <a:cs typeface="Times New Roman" panose="02020603050405020304" pitchFamily="18" charset="0"/>
              </a:rPr>
              <a:t> </a:t>
            </a:r>
            <a:r>
              <a:rPr lang="en-US" dirty="0" err="1">
                <a:cs typeface="Times New Roman" panose="02020603050405020304" pitchFamily="18" charset="0"/>
              </a:rPr>
              <a:t>Jadhav</a:t>
            </a:r>
            <a:r>
              <a:rPr lang="en-US" dirty="0">
                <a:cs typeface="Times New Roman" panose="02020603050405020304" pitchFamily="18" charset="0"/>
              </a:rPr>
              <a:t> , “Inter- vehicle communication using Li-Fi technology” , IJARCCE, march- 2017.</a:t>
            </a:r>
          </a:p>
          <a:p>
            <a:r>
              <a:rPr lang="en-US" dirty="0" err="1">
                <a:cs typeface="Times New Roman" panose="02020603050405020304" pitchFamily="18" charset="0"/>
              </a:rPr>
              <a:t>Rashmi</a:t>
            </a:r>
            <a:r>
              <a:rPr lang="en-US" dirty="0">
                <a:cs typeface="Times New Roman" panose="02020603050405020304" pitchFamily="18" charset="0"/>
              </a:rPr>
              <a:t> Thakur, </a:t>
            </a:r>
            <a:r>
              <a:rPr lang="en-US" dirty="0" err="1">
                <a:cs typeface="Times New Roman" panose="02020603050405020304" pitchFamily="18" charset="0"/>
              </a:rPr>
              <a:t>Sneha</a:t>
            </a:r>
            <a:r>
              <a:rPr lang="en-US" dirty="0">
                <a:cs typeface="Times New Roman" panose="02020603050405020304" pitchFamily="18" charset="0"/>
              </a:rPr>
              <a:t> </a:t>
            </a:r>
            <a:r>
              <a:rPr lang="en-US" dirty="0" err="1">
                <a:cs typeface="Times New Roman" panose="02020603050405020304" pitchFamily="18" charset="0"/>
              </a:rPr>
              <a:t>Balkawade</a:t>
            </a:r>
            <a:r>
              <a:rPr lang="en-US" dirty="0">
                <a:cs typeface="Times New Roman" panose="02020603050405020304" pitchFamily="18" charset="0"/>
              </a:rPr>
              <a:t>, </a:t>
            </a:r>
            <a:r>
              <a:rPr lang="en-US" dirty="0" err="1">
                <a:cs typeface="Times New Roman" panose="02020603050405020304" pitchFamily="18" charset="0"/>
              </a:rPr>
              <a:t>Vishakha</a:t>
            </a:r>
            <a:r>
              <a:rPr lang="en-US" dirty="0">
                <a:cs typeface="Times New Roman" panose="02020603050405020304" pitchFamily="18" charset="0"/>
              </a:rPr>
              <a:t> More, Bhakti </a:t>
            </a:r>
            <a:r>
              <a:rPr lang="en-US" dirty="0" err="1">
                <a:cs typeface="Times New Roman" panose="02020603050405020304" pitchFamily="18" charset="0"/>
              </a:rPr>
              <a:t>Patil</a:t>
            </a:r>
            <a:r>
              <a:rPr lang="en-US" dirty="0">
                <a:cs typeface="Times New Roman" panose="02020603050405020304" pitchFamily="18" charset="0"/>
              </a:rPr>
              <a:t>, “Inter vehicular communication using Li-Fi”, IJRASET, Jan-2018. </a:t>
            </a:r>
          </a:p>
          <a:p>
            <a:r>
              <a:rPr lang="en-US" dirty="0" err="1">
                <a:cs typeface="Times New Roman" panose="02020603050405020304" pitchFamily="18" charset="0"/>
              </a:rPr>
              <a:t>Ambuj</a:t>
            </a:r>
            <a:r>
              <a:rPr lang="en-US" dirty="0">
                <a:cs typeface="Times New Roman" panose="02020603050405020304" pitchFamily="18" charset="0"/>
              </a:rPr>
              <a:t> Kumar and </a:t>
            </a:r>
            <a:r>
              <a:rPr lang="en-US" dirty="0" err="1">
                <a:cs typeface="Times New Roman" panose="02020603050405020304" pitchFamily="18" charset="0"/>
              </a:rPr>
              <a:t>Rajendea</a:t>
            </a:r>
            <a:r>
              <a:rPr lang="en-US" dirty="0">
                <a:cs typeface="Times New Roman" panose="02020603050405020304" pitchFamily="18" charset="0"/>
              </a:rPr>
              <a:t> Prasad </a:t>
            </a:r>
            <a:r>
              <a:rPr lang="en-US" dirty="0" err="1">
                <a:cs typeface="Times New Roman" panose="02020603050405020304" pitchFamily="18" charset="0"/>
              </a:rPr>
              <a:t>Nayak</a:t>
            </a:r>
            <a:r>
              <a:rPr lang="en-US" dirty="0">
                <a:cs typeface="Times New Roman" panose="02020603050405020304" pitchFamily="18" charset="0"/>
              </a:rPr>
              <a:t>,”An Efficient Group-Based Safety Message Transmission Protocol for VANET”,IEEE International Conference on communication and signal processing , April 3-5,2013 India, pp. 1 -4.</a:t>
            </a:r>
          </a:p>
          <a:p>
            <a:r>
              <a:rPr lang="en-IN" dirty="0" err="1">
                <a:cs typeface="Times New Roman" panose="02020603050405020304" pitchFamily="18" charset="0"/>
              </a:rPr>
              <a:t>D.Mohammed</a:t>
            </a:r>
            <a:r>
              <a:rPr lang="en-IN" dirty="0">
                <a:cs typeface="Times New Roman" panose="02020603050405020304" pitchFamily="18" charset="0"/>
              </a:rPr>
              <a:t>, B D K </a:t>
            </a:r>
            <a:r>
              <a:rPr lang="en-IN" dirty="0" err="1">
                <a:cs typeface="Times New Roman" panose="02020603050405020304" pitchFamily="18" charset="0"/>
              </a:rPr>
              <a:t>Dihya</a:t>
            </a:r>
            <a:r>
              <a:rPr lang="en-IN" dirty="0">
                <a:cs typeface="Times New Roman" panose="02020603050405020304" pitchFamily="18" charset="0"/>
              </a:rPr>
              <a:t>, </a:t>
            </a:r>
            <a:r>
              <a:rPr lang="en-IN" dirty="0" err="1">
                <a:cs typeface="Times New Roman" panose="02020603050405020304" pitchFamily="18" charset="0"/>
              </a:rPr>
              <a:t>M.Abdelkrim</a:t>
            </a:r>
            <a:r>
              <a:rPr lang="en-IN" dirty="0">
                <a:cs typeface="Times New Roman" panose="02020603050405020304" pitchFamily="18" charset="0"/>
              </a:rPr>
              <a:t>, </a:t>
            </a:r>
            <a:r>
              <a:rPr lang="en-IN" dirty="0" err="1">
                <a:cs typeface="Times New Roman" panose="02020603050405020304" pitchFamily="18" charset="0"/>
              </a:rPr>
              <a:t>K.Mokhtar</a:t>
            </a:r>
            <a:r>
              <a:rPr lang="en-IN" dirty="0">
                <a:cs typeface="Times New Roman" panose="02020603050405020304" pitchFamily="18" charset="0"/>
              </a:rPr>
              <a:t>, “Digital Data transmission via visible light communication: Applications to vehicle to vehicle communication”,4</a:t>
            </a:r>
            <a:r>
              <a:rPr lang="en-IN" baseline="30000" dirty="0">
                <a:cs typeface="Times New Roman" panose="02020603050405020304" pitchFamily="18" charset="0"/>
              </a:rPr>
              <a:t>th</a:t>
            </a:r>
            <a:r>
              <a:rPr lang="en-IN" dirty="0">
                <a:cs typeface="Times New Roman" panose="02020603050405020304" pitchFamily="18" charset="0"/>
              </a:rPr>
              <a:t> international conference,dec-2016.</a:t>
            </a:r>
          </a:p>
          <a:p>
            <a:endParaRPr lang="en-IN"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66037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8D238C59-C0E7-4DE0-9ED3-B091AE2A7830}"/>
              </a:ext>
            </a:extLst>
          </p:cNvPr>
          <p:cNvPicPr>
            <a:picLocks noGrp="1" noChangeAspect="1"/>
          </p:cNvPicPr>
          <p:nvPr>
            <p:ph type="pic" idx="1"/>
          </p:nvPr>
        </p:nvPicPr>
        <p:blipFill>
          <a:blip r:embed="rId2"/>
          <a:srcRect t="19138" b="19138"/>
          <a:stretch>
            <a:fillRect/>
          </a:stretch>
        </p:blipFill>
        <p:spPr/>
      </p:pic>
    </p:spTree>
    <p:extLst>
      <p:ext uri="{BB962C8B-B14F-4D97-AF65-F5344CB8AC3E}">
        <p14:creationId xmlns:p14="http://schemas.microsoft.com/office/powerpoint/2010/main" val="6930106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C2C56-3F42-48A7-B5E6-D0BF37C961C3}"/>
              </a:ext>
            </a:extLst>
          </p:cNvPr>
          <p:cNvSpPr>
            <a:spLocks noGrp="1"/>
          </p:cNvSpPr>
          <p:nvPr>
            <p:ph type="title"/>
          </p:nvPr>
        </p:nvSpPr>
        <p:spPr>
          <a:xfrm>
            <a:off x="722000" y="-239992"/>
            <a:ext cx="9404723" cy="1400530"/>
          </a:xfrm>
        </p:spPr>
        <p:txBody>
          <a:bodyPr/>
          <a:lstStyle/>
          <a:p>
            <a:r>
              <a:rPr lang="en-IN" sz="3200" dirty="0">
                <a:latin typeface="Calibri" panose="020F0502020204030204" pitchFamily="34" charset="0"/>
                <a:cs typeface="Times New Roman" panose="02020603050405020304" pitchFamily="18" charset="0"/>
              </a:rPr>
              <a:t>OUTLINE</a:t>
            </a:r>
          </a:p>
        </p:txBody>
      </p:sp>
      <p:sp>
        <p:nvSpPr>
          <p:cNvPr id="3" name="Content Placeholder 2">
            <a:extLst>
              <a:ext uri="{FF2B5EF4-FFF2-40B4-BE49-F238E27FC236}">
                <a16:creationId xmlns:a16="http://schemas.microsoft.com/office/drawing/2014/main" id="{745E74F3-C1A5-4BD9-83BD-D1B18ABEADB2}"/>
              </a:ext>
            </a:extLst>
          </p:cNvPr>
          <p:cNvSpPr>
            <a:spLocks noGrp="1"/>
          </p:cNvSpPr>
          <p:nvPr>
            <p:ph idx="1"/>
          </p:nvPr>
        </p:nvSpPr>
        <p:spPr>
          <a:xfrm>
            <a:off x="535579" y="718457"/>
            <a:ext cx="10280468" cy="6021977"/>
          </a:xfrm>
        </p:spPr>
        <p:txBody>
          <a:bodyPr>
            <a:noAutofit/>
          </a:bodyPr>
          <a:lstStyle/>
          <a:p>
            <a:r>
              <a:rPr lang="en-IN" sz="1800" dirty="0" smtClean="0">
                <a:latin typeface="Calibri" panose="020F0502020204030204" pitchFamily="34" charset="0"/>
                <a:cs typeface="Times New Roman" panose="02020603050405020304" pitchFamily="18" charset="0"/>
              </a:rPr>
              <a:t>DOMAIN INTRODUCTION</a:t>
            </a:r>
          </a:p>
          <a:p>
            <a:r>
              <a:rPr lang="en-IN" sz="1800" dirty="0" smtClean="0">
                <a:latin typeface="Calibri" panose="020F0502020204030204" pitchFamily="34" charset="0"/>
                <a:cs typeface="Times New Roman" panose="02020603050405020304" pitchFamily="18" charset="0"/>
              </a:rPr>
              <a:t>LITERATURE SURVEY</a:t>
            </a:r>
            <a:endParaRPr lang="en-IN" sz="1800" dirty="0">
              <a:latin typeface="Calibri" panose="020F0502020204030204" pitchFamily="34" charset="0"/>
              <a:cs typeface="Times New Roman" panose="02020603050405020304" pitchFamily="18" charset="0"/>
            </a:endParaRPr>
          </a:p>
          <a:p>
            <a:r>
              <a:rPr lang="en-IN" sz="1800" dirty="0">
                <a:latin typeface="Calibri" panose="020F0502020204030204" pitchFamily="34" charset="0"/>
                <a:cs typeface="Times New Roman" panose="02020603050405020304" pitchFamily="18" charset="0"/>
              </a:rPr>
              <a:t>PROBLEM </a:t>
            </a:r>
            <a:r>
              <a:rPr lang="en-IN" sz="1800" dirty="0" smtClean="0">
                <a:latin typeface="Calibri" panose="020F0502020204030204" pitchFamily="34" charset="0"/>
                <a:cs typeface="Times New Roman" panose="02020603050405020304" pitchFamily="18" charset="0"/>
              </a:rPr>
              <a:t>STATEMENT</a:t>
            </a:r>
            <a:endParaRPr lang="en-IN" sz="1800" dirty="0">
              <a:latin typeface="Calibri" panose="020F0502020204030204" pitchFamily="34" charset="0"/>
              <a:cs typeface="Times New Roman" panose="02020603050405020304" pitchFamily="18" charset="0"/>
            </a:endParaRPr>
          </a:p>
          <a:p>
            <a:r>
              <a:rPr lang="en-IN" sz="1800" dirty="0" smtClean="0">
                <a:latin typeface="Calibri" panose="020F0502020204030204" pitchFamily="34" charset="0"/>
                <a:cs typeface="Times New Roman" panose="02020603050405020304" pitchFamily="18" charset="0"/>
              </a:rPr>
              <a:t>OBJECTIVES</a:t>
            </a:r>
          </a:p>
          <a:p>
            <a:r>
              <a:rPr lang="en-IN" sz="1800" dirty="0" smtClean="0">
                <a:latin typeface="Calibri" panose="020F0502020204030204" pitchFamily="34" charset="0"/>
                <a:cs typeface="Times New Roman" panose="02020603050405020304" pitchFamily="18" charset="0"/>
              </a:rPr>
              <a:t>BLOCK DIAGRAM</a:t>
            </a:r>
          </a:p>
          <a:p>
            <a:r>
              <a:rPr lang="en-IN" sz="1800" dirty="0" smtClean="0">
                <a:latin typeface="Calibri" panose="020F0502020204030204" pitchFamily="34" charset="0"/>
                <a:cs typeface="Times New Roman" panose="02020603050405020304" pitchFamily="18" charset="0"/>
              </a:rPr>
              <a:t>EXPLAINATION WITH CIRCUIT DIAGRAM</a:t>
            </a:r>
          </a:p>
          <a:p>
            <a:r>
              <a:rPr lang="en-IN" sz="1800" dirty="0" smtClean="0">
                <a:latin typeface="Calibri" panose="020F0502020204030204" pitchFamily="34" charset="0"/>
                <a:cs typeface="Times New Roman" panose="02020603050405020304" pitchFamily="18" charset="0"/>
              </a:rPr>
              <a:t>ALGORITHM</a:t>
            </a:r>
          </a:p>
          <a:p>
            <a:r>
              <a:rPr lang="en-IN" sz="1800" dirty="0" smtClean="0">
                <a:latin typeface="Calibri" panose="020F0502020204030204" pitchFamily="34" charset="0"/>
                <a:cs typeface="Times New Roman" panose="02020603050405020304" pitchFamily="18" charset="0"/>
              </a:rPr>
              <a:t>PLANNED vs COMPLETED ACTIVITIES</a:t>
            </a:r>
          </a:p>
          <a:p>
            <a:r>
              <a:rPr lang="en-IN" sz="1800" dirty="0" smtClean="0">
                <a:latin typeface="Calibri" panose="020F0502020204030204" pitchFamily="34" charset="0"/>
                <a:cs typeface="Times New Roman" panose="02020603050405020304" pitchFamily="18" charset="0"/>
              </a:rPr>
              <a:t>TEST DETAILS</a:t>
            </a:r>
          </a:p>
          <a:p>
            <a:r>
              <a:rPr lang="en-IN" sz="1800" dirty="0" smtClean="0">
                <a:latin typeface="Calibri" panose="020F0502020204030204" pitchFamily="34" charset="0"/>
                <a:cs typeface="Times New Roman" panose="02020603050405020304" pitchFamily="18" charset="0"/>
              </a:rPr>
              <a:t>DOCUMENTED CODE FILES</a:t>
            </a:r>
          </a:p>
          <a:p>
            <a:r>
              <a:rPr lang="en-IN" sz="1800" dirty="0" smtClean="0">
                <a:latin typeface="Calibri" panose="020F0502020204030204" pitchFamily="34" charset="0"/>
                <a:cs typeface="Times New Roman" panose="02020603050405020304" pitchFamily="18" charset="0"/>
              </a:rPr>
              <a:t>EXPECTED vs ACTUAL RESULT</a:t>
            </a:r>
          </a:p>
          <a:p>
            <a:r>
              <a:rPr lang="en-IN" sz="1800" dirty="0" smtClean="0">
                <a:latin typeface="Calibri" panose="020F0502020204030204" pitchFamily="34" charset="0"/>
                <a:cs typeface="Times New Roman" panose="02020603050405020304" pitchFamily="18" charset="0"/>
              </a:rPr>
              <a:t>CORRECTIVE ACTION PLANNED</a:t>
            </a:r>
            <a:endParaRPr lang="en-IN" sz="1800" dirty="0">
              <a:latin typeface="Calibri" panose="020F0502020204030204" pitchFamily="34" charset="0"/>
              <a:cs typeface="Times New Roman" panose="02020603050405020304" pitchFamily="18" charset="0"/>
            </a:endParaRPr>
          </a:p>
          <a:p>
            <a:r>
              <a:rPr lang="en-IN" sz="1800" dirty="0">
                <a:latin typeface="Calibri" panose="020F0502020204030204" pitchFamily="34" charset="0"/>
                <a:cs typeface="Times New Roman" panose="02020603050405020304" pitchFamily="18" charset="0"/>
              </a:rPr>
              <a:t>TIME </a:t>
            </a:r>
            <a:r>
              <a:rPr lang="en-IN" sz="1800" dirty="0" smtClean="0">
                <a:latin typeface="Calibri" panose="020F0502020204030204" pitchFamily="34" charset="0"/>
                <a:cs typeface="Times New Roman" panose="02020603050405020304" pitchFamily="18" charset="0"/>
              </a:rPr>
              <a:t>LINE</a:t>
            </a:r>
          </a:p>
          <a:p>
            <a:r>
              <a:rPr lang="en-IN" sz="1800" dirty="0" smtClean="0">
                <a:latin typeface="Calibri" panose="020F0502020204030204" pitchFamily="34" charset="0"/>
                <a:cs typeface="Times New Roman" panose="02020603050405020304" pitchFamily="18" charset="0"/>
              </a:rPr>
              <a:t>DEMO PLAN</a:t>
            </a:r>
            <a:endParaRPr lang="en-IN" sz="1800" dirty="0">
              <a:latin typeface="Calibri" panose="020F0502020204030204" pitchFamily="34" charset="0"/>
              <a:cs typeface="Times New Roman" panose="02020603050405020304" pitchFamily="18" charset="0"/>
            </a:endParaRPr>
          </a:p>
          <a:p>
            <a:r>
              <a:rPr lang="en-IN" sz="1800" dirty="0" smtClean="0">
                <a:latin typeface="Calibri" panose="020F0502020204030204" pitchFamily="34" charset="0"/>
                <a:cs typeface="Times New Roman" panose="02020603050405020304" pitchFamily="18" charset="0"/>
              </a:rPr>
              <a:t>REFERENCES</a:t>
            </a:r>
            <a:endParaRPr lang="en-IN" sz="1800" dirty="0">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822402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681" y="113211"/>
            <a:ext cx="10131425" cy="892629"/>
          </a:xfrm>
        </p:spPr>
        <p:txBody>
          <a:bodyPr/>
          <a:lstStyle/>
          <a:p>
            <a:r>
              <a:rPr lang="en-US" sz="3200" dirty="0" smtClean="0">
                <a:latin typeface="Calibri" panose="020F0502020204030204" pitchFamily="34" charset="0"/>
                <a:cs typeface="Times New Roman" panose="02020603050405020304" pitchFamily="18" charset="0"/>
              </a:rPr>
              <a:t>DOMAIN INTRODUCTION</a:t>
            </a:r>
            <a:endParaRPr lang="en-US" sz="3200" dirty="0">
              <a:latin typeface="Calibri" panose="020F0502020204030204" pitchFamily="34" charset="0"/>
              <a:cs typeface="Times New Roman" panose="02020603050405020304" pitchFamily="18" charset="0"/>
            </a:endParaRPr>
          </a:p>
        </p:txBody>
      </p:sp>
      <p:sp>
        <p:nvSpPr>
          <p:cNvPr id="3" name="Content Placeholder 2"/>
          <p:cNvSpPr>
            <a:spLocks noGrp="1"/>
          </p:cNvSpPr>
          <p:nvPr>
            <p:ph idx="1"/>
          </p:nvPr>
        </p:nvSpPr>
        <p:spPr>
          <a:xfrm>
            <a:off x="357052" y="1005840"/>
            <a:ext cx="11704319" cy="5656216"/>
          </a:xfrm>
        </p:spPr>
        <p:txBody>
          <a:bodyPr>
            <a:normAutofit/>
          </a:bodyPr>
          <a:lstStyle/>
          <a:p>
            <a:r>
              <a:rPr lang="en-US" dirty="0"/>
              <a:t>The Visible Light Communication (VLC) is a recent technology that uses light instead of radio frequency signals to transmit the data. Light Fidelity (Li-Fi) is a recent technology in VLC.</a:t>
            </a:r>
          </a:p>
          <a:p>
            <a:r>
              <a:rPr lang="en-US" dirty="0"/>
              <a:t>Li-Fi is the wireless communication system in which transmission of data is through illumination. </a:t>
            </a:r>
            <a:endParaRPr lang="en-US" dirty="0" smtClean="0"/>
          </a:p>
          <a:p>
            <a:r>
              <a:rPr lang="en-US" dirty="0"/>
              <a:t>For vehicle safety a new technique called VANET is introduced.</a:t>
            </a:r>
          </a:p>
          <a:p>
            <a:r>
              <a:rPr lang="en-US" dirty="0"/>
              <a:t> VANET Communication is classified into two different types Vehicle to Vehicle communication (V2V) and Vehicle to infrastructure (V2I) communication. </a:t>
            </a:r>
            <a:endParaRPr lang="en-US" dirty="0" smtClean="0">
              <a:latin typeface="Calibri" panose="020F0502020204030204" pitchFamily="34" charset="0"/>
              <a:cs typeface="Times New Roman" panose="02020603050405020304" pitchFamily="18" charset="0"/>
            </a:endParaRPr>
          </a:p>
          <a:p>
            <a:r>
              <a:rPr lang="en-US" dirty="0" smtClean="0">
                <a:latin typeface="Calibri" panose="020F0502020204030204" pitchFamily="34" charset="0"/>
                <a:cs typeface="Times New Roman" panose="02020603050405020304" pitchFamily="18" charset="0"/>
              </a:rPr>
              <a:t>The domain used in this project is Embedded system.</a:t>
            </a:r>
          </a:p>
          <a:p>
            <a:r>
              <a:rPr lang="en-US" dirty="0" smtClean="0">
                <a:latin typeface="Calibri" panose="020F0502020204030204" pitchFamily="34" charset="0"/>
                <a:cs typeface="Times New Roman" panose="02020603050405020304" pitchFamily="18" charset="0"/>
              </a:rPr>
              <a:t>Embedded system is a combination of Hardware and software.</a:t>
            </a:r>
          </a:p>
          <a:p>
            <a:r>
              <a:rPr lang="en-US" dirty="0" smtClean="0">
                <a:latin typeface="Calibri" panose="020F0502020204030204" pitchFamily="34" charset="0"/>
                <a:cs typeface="Times New Roman" panose="02020603050405020304" pitchFamily="18" charset="0"/>
              </a:rPr>
              <a:t>One of its important characteristics is that it gives output within time limits.</a:t>
            </a:r>
          </a:p>
          <a:p>
            <a:r>
              <a:rPr lang="en-US" dirty="0" smtClean="0">
                <a:latin typeface="Calibri" panose="020F0502020204030204" pitchFamily="34" charset="0"/>
                <a:cs typeface="Times New Roman" panose="02020603050405020304" pitchFamily="18" charset="0"/>
              </a:rPr>
              <a:t>A modern day car has several individual embedded systems that performs specific tasks with the aim of making smooth and safe journey.</a:t>
            </a:r>
          </a:p>
          <a:p>
            <a:r>
              <a:rPr lang="en-US" dirty="0" smtClean="0">
                <a:latin typeface="Calibri" panose="020F0502020204030204" pitchFamily="34" charset="0"/>
                <a:cs typeface="Times New Roman" panose="02020603050405020304" pitchFamily="18" charset="0"/>
              </a:rPr>
              <a:t>Some of the embedded systems in car are Antilock Braking System(ABS), Temperature Monitoring system, Automatic climate control, </a:t>
            </a:r>
            <a:r>
              <a:rPr lang="en-US" dirty="0" err="1" smtClean="0">
                <a:latin typeface="Calibri" panose="020F0502020204030204" pitchFamily="34" charset="0"/>
                <a:cs typeface="Times New Roman" panose="02020603050405020304" pitchFamily="18" charset="0"/>
              </a:rPr>
              <a:t>tyre</a:t>
            </a:r>
            <a:r>
              <a:rPr lang="en-US" dirty="0" smtClean="0">
                <a:latin typeface="Calibri" panose="020F0502020204030204" pitchFamily="34" charset="0"/>
                <a:cs typeface="Times New Roman" panose="02020603050405020304" pitchFamily="18" charset="0"/>
              </a:rPr>
              <a:t> pressure monitoring system, Engine oil level </a:t>
            </a:r>
            <a:r>
              <a:rPr lang="en-US" dirty="0" err="1" smtClean="0">
                <a:latin typeface="Calibri" panose="020F0502020204030204" pitchFamily="34" charset="0"/>
                <a:cs typeface="Times New Roman" panose="02020603050405020304" pitchFamily="18" charset="0"/>
              </a:rPr>
              <a:t>monitoring,etc</a:t>
            </a:r>
            <a:r>
              <a:rPr lang="en-US" dirty="0">
                <a:latin typeface="Calibri" panose="020F0502020204030204" pitchFamily="34" charset="0"/>
                <a:cs typeface="Times New Roman" panose="02020603050405020304" pitchFamily="18" charset="0"/>
              </a:rPr>
              <a:t>.</a:t>
            </a:r>
          </a:p>
        </p:txBody>
      </p:sp>
    </p:spTree>
    <p:extLst>
      <p:ext uri="{BB962C8B-B14F-4D97-AF65-F5344CB8AC3E}">
        <p14:creationId xmlns:p14="http://schemas.microsoft.com/office/powerpoint/2010/main" val="13586912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3886875375"/>
              </p:ext>
            </p:extLst>
          </p:nvPr>
        </p:nvGraphicFramePr>
        <p:xfrm>
          <a:off x="117566" y="531444"/>
          <a:ext cx="11926389" cy="6203604"/>
        </p:xfrm>
        <a:graphic>
          <a:graphicData uri="http://schemas.openxmlformats.org/drawingml/2006/table">
            <a:tbl>
              <a:tblPr firstRow="1" bandRow="1">
                <a:tableStyleId>{5C22544A-7EE6-4342-B048-85BDC9FD1C3A}</a:tableStyleId>
              </a:tblPr>
              <a:tblGrid>
                <a:gridCol w="3975463">
                  <a:extLst>
                    <a:ext uri="{9D8B030D-6E8A-4147-A177-3AD203B41FA5}">
                      <a16:colId xmlns:a16="http://schemas.microsoft.com/office/drawing/2014/main" val="3091812172"/>
                    </a:ext>
                  </a:extLst>
                </a:gridCol>
                <a:gridCol w="3975463">
                  <a:extLst>
                    <a:ext uri="{9D8B030D-6E8A-4147-A177-3AD203B41FA5}">
                      <a16:colId xmlns:a16="http://schemas.microsoft.com/office/drawing/2014/main" val="1903591924"/>
                    </a:ext>
                  </a:extLst>
                </a:gridCol>
                <a:gridCol w="3975463">
                  <a:extLst>
                    <a:ext uri="{9D8B030D-6E8A-4147-A177-3AD203B41FA5}">
                      <a16:colId xmlns:a16="http://schemas.microsoft.com/office/drawing/2014/main" val="830671835"/>
                    </a:ext>
                  </a:extLst>
                </a:gridCol>
              </a:tblGrid>
              <a:tr h="629885">
                <a:tc>
                  <a:txBody>
                    <a:bodyPr/>
                    <a:lstStyle/>
                    <a:p>
                      <a:r>
                        <a:rPr lang="en-IN" dirty="0" smtClean="0">
                          <a:latin typeface="Calibri" panose="020F0502020204030204" pitchFamily="34" charset="0"/>
                        </a:rPr>
                        <a:t> </a:t>
                      </a:r>
                      <a:r>
                        <a:rPr lang="en-IN" sz="2000" dirty="0" smtClean="0">
                          <a:latin typeface="Calibri" panose="020F0502020204030204" pitchFamily="34" charset="0"/>
                          <a:cs typeface="Times New Roman" panose="02020603050405020304" pitchFamily="18" charset="0"/>
                        </a:rPr>
                        <a:t>AUTHORS</a:t>
                      </a:r>
                      <a:endParaRPr lang="en-US" sz="2000" dirty="0">
                        <a:latin typeface="Calibri" panose="020F0502020204030204" pitchFamily="34" charset="0"/>
                        <a:cs typeface="Times New Roman" panose="02020603050405020304" pitchFamily="18" charset="0"/>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1800" dirty="0" smtClean="0">
                          <a:latin typeface="Calibri" panose="020F0502020204030204" pitchFamily="34" charset="0"/>
                          <a:cs typeface="Times New Roman" panose="02020603050405020304" pitchFamily="18" charset="0"/>
                        </a:rPr>
                        <a:t>TITLE AND YEAR</a:t>
                      </a:r>
                    </a:p>
                    <a:p>
                      <a:endParaRPr lang="en-US" dirty="0">
                        <a:latin typeface="Calibri" panose="020F0502020204030204" pitchFamily="34" charset="0"/>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2000" dirty="0" smtClean="0">
                          <a:latin typeface="Calibri" panose="020F0502020204030204" pitchFamily="34" charset="0"/>
                          <a:cs typeface="Times New Roman" panose="02020603050405020304" pitchFamily="18" charset="0"/>
                        </a:rPr>
                        <a:t>CONTENT</a:t>
                      </a:r>
                    </a:p>
                    <a:p>
                      <a:endParaRPr lang="en-US" dirty="0">
                        <a:latin typeface="Calibri" panose="020F0502020204030204" pitchFamily="34" charset="0"/>
                      </a:endParaRPr>
                    </a:p>
                  </a:txBody>
                  <a:tcPr/>
                </a:tc>
                <a:extLst>
                  <a:ext uri="{0D108BD9-81ED-4DB2-BD59-A6C34878D82A}">
                    <a16:rowId xmlns:a16="http://schemas.microsoft.com/office/drawing/2014/main" val="3637829759"/>
                  </a:ext>
                </a:extLst>
              </a:tr>
              <a:tr h="1460187">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1800" dirty="0" smtClean="0">
                          <a:solidFill>
                            <a:schemeClr val="bg1"/>
                          </a:solidFill>
                          <a:latin typeface="Calibri" panose="020F0502020204030204" pitchFamily="34" charset="0"/>
                          <a:cs typeface="Times New Roman" panose="02020603050405020304" pitchFamily="18" charset="0"/>
                        </a:rPr>
                        <a:t>SUKHVIR SINGH , G KAKAMANSHADI , SAVITHA GUPTA</a:t>
                      </a:r>
                    </a:p>
                    <a:p>
                      <a:endParaRPr lang="en-US" sz="1800" dirty="0">
                        <a:solidFill>
                          <a:schemeClr val="bg1"/>
                        </a:solidFill>
                        <a:latin typeface="Calibri" panose="020F0502020204030204" pitchFamily="34" charset="0"/>
                        <a:cs typeface="Times New Roman" panose="02020603050405020304" pitchFamily="18" charset="0"/>
                      </a:endParaRPr>
                    </a:p>
                  </a:txBody>
                  <a:tcPr/>
                </a:tc>
                <a:tc>
                  <a:txBody>
                    <a:bodyPr/>
                    <a:lstStyle/>
                    <a:p>
                      <a:pPr algn="l"/>
                      <a:r>
                        <a:rPr lang="en-IN" sz="1800" dirty="0" smtClean="0">
                          <a:latin typeface="Calibri" panose="020F0502020204030204" pitchFamily="34" charset="0"/>
                          <a:cs typeface="Times New Roman" panose="02020603050405020304" pitchFamily="18" charset="0"/>
                        </a:rPr>
                        <a:t>VISIBLE LIGHT COMMUNICATION - AN EMERGING WIRELESS COMMUNICATION TECHNOLOGY.  </a:t>
                      </a:r>
                    </a:p>
                    <a:p>
                      <a:pPr algn="l"/>
                      <a:r>
                        <a:rPr lang="en-IN" sz="1800" dirty="0" smtClean="0">
                          <a:latin typeface="Calibri" panose="020F0502020204030204" pitchFamily="34" charset="0"/>
                          <a:cs typeface="Times New Roman" panose="02020603050405020304" pitchFamily="18" charset="0"/>
                        </a:rPr>
                        <a:t>         2015                                     </a:t>
                      </a:r>
                    </a:p>
                    <a:p>
                      <a:endParaRPr lang="en-US" sz="1800" dirty="0">
                        <a:latin typeface="Calibri" panose="020F0502020204030204" pitchFamily="34" charset="0"/>
                      </a:endParaRPr>
                    </a:p>
                  </a:txBody>
                  <a:tcPr/>
                </a:tc>
                <a:tc>
                  <a:txBody>
                    <a:bodyPr/>
                    <a:lstStyle/>
                    <a:p>
                      <a:r>
                        <a:rPr lang="en-IN" sz="1600" dirty="0" smtClean="0">
                          <a:latin typeface="Calibri" panose="020F0502020204030204" pitchFamily="34" charset="0"/>
                          <a:cs typeface="Times New Roman" panose="02020603050405020304" pitchFamily="18" charset="0"/>
                        </a:rPr>
                        <a:t>Visible Light Communication was introduced to increase Data Rates in Wireless Communication . Light Fidelity (Li-fi) resolves the issue of Overuse of Radio Frequency Waves . Using led light the data rates of 10gbps was achieved.</a:t>
                      </a:r>
                      <a:endParaRPr lang="en-US" sz="1600" dirty="0">
                        <a:latin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1899743766"/>
                  </a:ext>
                </a:extLst>
              </a:tr>
              <a:tr h="182410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1800" dirty="0" smtClean="0">
                          <a:latin typeface="Calibri" panose="020F0502020204030204" pitchFamily="34" charset="0"/>
                          <a:cs typeface="Times New Roman" panose="02020603050405020304" pitchFamily="18" charset="0"/>
                        </a:rPr>
                        <a:t>MONISHA M, SUDHEENDRA G</a:t>
                      </a:r>
                    </a:p>
                    <a:p>
                      <a:endParaRPr lang="en-US" sz="1800" dirty="0">
                        <a:latin typeface="Calibri" panose="020F0502020204030204" pitchFamily="34" charset="0"/>
                        <a:cs typeface="Times New Roman" panose="02020603050405020304" pitchFamily="18" charset="0"/>
                      </a:endParaRPr>
                    </a:p>
                  </a:txBody>
                  <a:tcPr/>
                </a:tc>
                <a:tc>
                  <a:txBody>
                    <a:bodyPr/>
                    <a:lstStyle/>
                    <a:p>
                      <a:pPr algn="l"/>
                      <a:r>
                        <a:rPr lang="en-IN" sz="1800" dirty="0" smtClean="0">
                          <a:latin typeface="Calibri" panose="020F0502020204030204" pitchFamily="34" charset="0"/>
                          <a:cs typeface="Times New Roman" panose="02020603050405020304" pitchFamily="18" charset="0"/>
                        </a:rPr>
                        <a:t>LIFI – LIGHT FIDELITY TECHNOLOGY.</a:t>
                      </a:r>
                    </a:p>
                    <a:p>
                      <a:pPr algn="l"/>
                      <a:r>
                        <a:rPr lang="en-IN" sz="1800" dirty="0" smtClean="0">
                          <a:latin typeface="Calibri" panose="020F0502020204030204" pitchFamily="34" charset="0"/>
                          <a:cs typeface="Times New Roman" panose="02020603050405020304" pitchFamily="18" charset="0"/>
                        </a:rPr>
                        <a:t>            2017</a:t>
                      </a:r>
                    </a:p>
                    <a:p>
                      <a:endParaRPr lang="en-US" sz="1800" dirty="0">
                        <a:latin typeface="Calibri" panose="020F0502020204030204" pitchFamily="34" charset="0"/>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1600" dirty="0" smtClean="0">
                          <a:latin typeface="Calibri" panose="020F0502020204030204" pitchFamily="34" charset="0"/>
                          <a:cs typeface="Times New Roman" panose="02020603050405020304" pitchFamily="18" charset="0"/>
                        </a:rPr>
                        <a:t>Li-fi is a Data Transmission Technique which uses light as a medium of Communication. By varying the Intensity of Led light the Data is transmitted .When Led Is turned on it transmits digital signal 1 and 0 when Led is turned off.</a:t>
                      </a:r>
                    </a:p>
                    <a:p>
                      <a:endParaRPr lang="en-US" sz="1600" dirty="0">
                        <a:latin typeface="Calibri" panose="020F0502020204030204" pitchFamily="34" charset="0"/>
                      </a:endParaRPr>
                    </a:p>
                  </a:txBody>
                  <a:tcPr/>
                </a:tc>
                <a:extLst>
                  <a:ext uri="{0D108BD9-81ED-4DB2-BD59-A6C34878D82A}">
                    <a16:rowId xmlns:a16="http://schemas.microsoft.com/office/drawing/2014/main" val="1109995697"/>
                  </a:ext>
                </a:extLst>
              </a:tr>
              <a:tr h="215445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1800" b="0" dirty="0" smtClean="0">
                          <a:solidFill>
                            <a:schemeClr val="bg1"/>
                          </a:solidFill>
                          <a:latin typeface="Calibri" panose="020F0502020204030204" pitchFamily="34" charset="0"/>
                          <a:cs typeface="Times New Roman" panose="02020603050405020304" pitchFamily="18" charset="0"/>
                        </a:rPr>
                        <a:t>ALBERT DEMBA, DIETMAR P. F. MOLLER</a:t>
                      </a:r>
                    </a:p>
                    <a:p>
                      <a:endParaRPr lang="en-US" sz="1800" dirty="0">
                        <a:latin typeface="Calibri" panose="020F0502020204030204" pitchFamily="34" charset="0"/>
                      </a:endParaRPr>
                    </a:p>
                  </a:txBody>
                  <a:tcPr/>
                </a:tc>
                <a:tc>
                  <a:txBody>
                    <a:bodyPr/>
                    <a:lstStyle/>
                    <a:p>
                      <a:pPr algn="l"/>
                      <a:r>
                        <a:rPr lang="en-IN" sz="1800" b="0" dirty="0" smtClean="0">
                          <a:solidFill>
                            <a:schemeClr val="bg1"/>
                          </a:solidFill>
                          <a:latin typeface="Calibri" panose="020F0502020204030204" pitchFamily="34" charset="0"/>
                          <a:cs typeface="Times New Roman" panose="02020603050405020304" pitchFamily="18" charset="0"/>
                        </a:rPr>
                        <a:t>VEHICLE TO VEHICLE COMMUNICATION TECHNOLOGY.</a:t>
                      </a:r>
                    </a:p>
                    <a:p>
                      <a:pPr algn="l"/>
                      <a:r>
                        <a:rPr lang="en-IN" sz="1800" b="0" dirty="0" smtClean="0">
                          <a:solidFill>
                            <a:schemeClr val="bg1"/>
                          </a:solidFill>
                          <a:latin typeface="Calibri" panose="020F0502020204030204" pitchFamily="34" charset="0"/>
                          <a:cs typeface="Times New Roman" panose="02020603050405020304" pitchFamily="18" charset="0"/>
                        </a:rPr>
                        <a:t>        2018</a:t>
                      </a:r>
                    </a:p>
                    <a:p>
                      <a:endParaRPr lang="en-US" sz="1800" dirty="0">
                        <a:latin typeface="Calibri" panose="020F0502020204030204" pitchFamily="34" charset="0"/>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1600" b="0" dirty="0" smtClean="0">
                          <a:solidFill>
                            <a:schemeClr val="bg1"/>
                          </a:solidFill>
                          <a:latin typeface="Calibri" panose="020F0502020204030204" pitchFamily="34" charset="0"/>
                          <a:cs typeface="Times New Roman" panose="02020603050405020304" pitchFamily="18" charset="0"/>
                        </a:rPr>
                        <a:t>Vehicle to vehicle communication previously rely on GSM which has limited bandwidth and security constraints. Vehicle to vehicle communication uses a wireless protocol known as DSRC which is combined with GPS to provide communication in the range with 360 degree view.</a:t>
                      </a:r>
                    </a:p>
                    <a:p>
                      <a:endParaRPr lang="en-US" sz="1600" dirty="0">
                        <a:latin typeface="Calibri" panose="020F0502020204030204" pitchFamily="34" charset="0"/>
                      </a:endParaRPr>
                    </a:p>
                  </a:txBody>
                  <a:tcPr/>
                </a:tc>
                <a:extLst>
                  <a:ext uri="{0D108BD9-81ED-4DB2-BD59-A6C34878D82A}">
                    <a16:rowId xmlns:a16="http://schemas.microsoft.com/office/drawing/2014/main" val="1700715931"/>
                  </a:ext>
                </a:extLst>
              </a:tr>
            </a:tbl>
          </a:graphicData>
        </a:graphic>
      </p:graphicFrame>
      <p:sp>
        <p:nvSpPr>
          <p:cNvPr id="9" name="TextBox 8"/>
          <p:cNvSpPr txBox="1"/>
          <p:nvPr/>
        </p:nvSpPr>
        <p:spPr>
          <a:xfrm>
            <a:off x="222069" y="0"/>
            <a:ext cx="2724400" cy="461665"/>
          </a:xfrm>
          <a:prstGeom prst="rect">
            <a:avLst/>
          </a:prstGeom>
          <a:noFill/>
        </p:spPr>
        <p:txBody>
          <a:bodyPr wrap="none" rtlCol="0">
            <a:spAutoFit/>
          </a:bodyPr>
          <a:lstStyle/>
          <a:p>
            <a:r>
              <a:rPr lang="en-US" sz="2400" dirty="0" smtClean="0">
                <a:latin typeface="Calibri" panose="020F0502020204030204" pitchFamily="34" charset="0"/>
                <a:cs typeface="Times New Roman" panose="02020603050405020304" pitchFamily="18" charset="0"/>
              </a:rPr>
              <a:t>LITERATURE SURVEY</a:t>
            </a:r>
            <a:endParaRPr lang="en-US" sz="2400" dirty="0">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596756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367744484"/>
              </p:ext>
            </p:extLst>
          </p:nvPr>
        </p:nvGraphicFramePr>
        <p:xfrm>
          <a:off x="195944" y="250825"/>
          <a:ext cx="11808732" cy="6241415"/>
        </p:xfrm>
        <a:graphic>
          <a:graphicData uri="http://schemas.openxmlformats.org/drawingml/2006/table">
            <a:tbl>
              <a:tblPr firstRow="1" bandRow="1">
                <a:tableStyleId>{5C22544A-7EE6-4342-B048-85BDC9FD1C3A}</a:tableStyleId>
              </a:tblPr>
              <a:tblGrid>
                <a:gridCol w="3936244">
                  <a:extLst>
                    <a:ext uri="{9D8B030D-6E8A-4147-A177-3AD203B41FA5}">
                      <a16:colId xmlns:a16="http://schemas.microsoft.com/office/drawing/2014/main" val="3652421425"/>
                    </a:ext>
                  </a:extLst>
                </a:gridCol>
                <a:gridCol w="3936244">
                  <a:extLst>
                    <a:ext uri="{9D8B030D-6E8A-4147-A177-3AD203B41FA5}">
                      <a16:colId xmlns:a16="http://schemas.microsoft.com/office/drawing/2014/main" val="3801124975"/>
                    </a:ext>
                  </a:extLst>
                </a:gridCol>
                <a:gridCol w="3936244">
                  <a:extLst>
                    <a:ext uri="{9D8B030D-6E8A-4147-A177-3AD203B41FA5}">
                      <a16:colId xmlns:a16="http://schemas.microsoft.com/office/drawing/2014/main" val="2424180349"/>
                    </a:ext>
                  </a:extLst>
                </a:gridCol>
              </a:tblGrid>
              <a:tr h="184284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1800" b="0" dirty="0" smtClean="0">
                          <a:latin typeface="Calibri" panose="020F0502020204030204" pitchFamily="34" charset="0"/>
                          <a:cs typeface="Times New Roman" panose="02020603050405020304" pitchFamily="18" charset="0"/>
                        </a:rPr>
                        <a:t>D.N.S RAVI KUMAR,G NAGARAJAN</a:t>
                      </a:r>
                    </a:p>
                    <a:p>
                      <a:endParaRPr lang="en-US" sz="1800" dirty="0">
                        <a:latin typeface="Calibri" panose="020F0502020204030204" pitchFamily="34" charset="0"/>
                        <a:cs typeface="Times New Roman" panose="02020603050405020304" pitchFamily="18" charset="0"/>
                      </a:endParaRPr>
                    </a:p>
                  </a:txBody>
                  <a:tcPr/>
                </a:tc>
                <a:tc>
                  <a:txBody>
                    <a:bodyPr/>
                    <a:lstStyle/>
                    <a:p>
                      <a:r>
                        <a:rPr lang="en-IN" sz="1800" b="0" dirty="0" smtClean="0">
                          <a:latin typeface="Calibri" panose="020F0502020204030204" pitchFamily="34" charset="0"/>
                          <a:cs typeface="Times New Roman" panose="02020603050405020304" pitchFamily="18" charset="0"/>
                        </a:rPr>
                        <a:t>VEHICLE TO VEHICLE COMMUNICATION USING LI-FI TECHNOLOGY.</a:t>
                      </a:r>
                    </a:p>
                    <a:p>
                      <a:r>
                        <a:rPr lang="en-IN" sz="1800" b="0" dirty="0" smtClean="0">
                          <a:latin typeface="Calibri" panose="020F0502020204030204" pitchFamily="34" charset="0"/>
                          <a:cs typeface="Times New Roman" panose="02020603050405020304" pitchFamily="18" charset="0"/>
                        </a:rPr>
                        <a:t>        2018</a:t>
                      </a:r>
                    </a:p>
                    <a:p>
                      <a:endParaRPr lang="en-US" sz="1800" dirty="0">
                        <a:latin typeface="Calibri" panose="020F0502020204030204" pitchFamily="34" charset="0"/>
                        <a:cs typeface="Times New Roman" panose="02020603050405020304" pitchFamily="18" charset="0"/>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1600" b="0" dirty="0" smtClean="0">
                          <a:latin typeface="Calibri" panose="020F0502020204030204" pitchFamily="34" charset="0"/>
                          <a:cs typeface="Times New Roman" panose="02020603050405020304" pitchFamily="18" charset="0"/>
                        </a:rPr>
                        <a:t>Using light the data is transmitted from one vehicle to other. The distance between the vehicles are measured using Ultra Sonic sensor to communicate with the vehicles in range.</a:t>
                      </a:r>
                    </a:p>
                    <a:p>
                      <a:endParaRPr lang="en-US" sz="1600" dirty="0">
                        <a:latin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2621186337"/>
                  </a:ext>
                </a:extLst>
              </a:tr>
              <a:tr h="1945120">
                <a:tc>
                  <a:txBody>
                    <a:bodyPr/>
                    <a:lstStyle/>
                    <a:p>
                      <a:r>
                        <a:rPr lang="en-IN" sz="1800" b="0" dirty="0" smtClean="0">
                          <a:latin typeface="Calibri" panose="020F0502020204030204" pitchFamily="34" charset="0"/>
                          <a:cs typeface="Times New Roman" panose="02020603050405020304" pitchFamily="18" charset="0"/>
                        </a:rPr>
                        <a:t>D MOHAMMED,B D K DIHYA,M ABDELKRIM, K MOKHTAR</a:t>
                      </a:r>
                      <a:endParaRPr lang="en-IN" sz="1800" b="0" dirty="0">
                        <a:latin typeface="Calibri" panose="020F0502020204030204" pitchFamily="34" charset="0"/>
                        <a:cs typeface="Times New Roman" panose="02020603050405020304" pitchFamily="18" charset="0"/>
                      </a:endParaRPr>
                    </a:p>
                  </a:txBody>
                  <a:tcPr/>
                </a:tc>
                <a:tc>
                  <a:txBody>
                    <a:bodyPr/>
                    <a:lstStyle/>
                    <a:p>
                      <a:r>
                        <a:rPr lang="en-IN" sz="1800" b="0" dirty="0" smtClean="0">
                          <a:latin typeface="Calibri" panose="020F0502020204030204" pitchFamily="34" charset="0"/>
                          <a:cs typeface="Times New Roman" panose="02020603050405020304" pitchFamily="18" charset="0"/>
                        </a:rPr>
                        <a:t>DIGITAL DATA TRANSMISSION VIA VLC: APPLICATION TO VEHICLE TO VEHICLE COMMUNICATION.</a:t>
                      </a:r>
                    </a:p>
                    <a:p>
                      <a:r>
                        <a:rPr lang="en-IN" sz="1800" b="0" dirty="0" smtClean="0">
                          <a:latin typeface="Calibri" panose="020F0502020204030204" pitchFamily="34" charset="0"/>
                          <a:cs typeface="Times New Roman" panose="02020603050405020304" pitchFamily="18" charset="0"/>
                        </a:rPr>
                        <a:t>          2016</a:t>
                      </a:r>
                    </a:p>
                    <a:p>
                      <a:endParaRPr lang="en-US" sz="1800" dirty="0">
                        <a:latin typeface="Calibri" panose="020F0502020204030204" pitchFamily="34" charset="0"/>
                        <a:cs typeface="Times New Roman" panose="02020603050405020304" pitchFamily="18" charset="0"/>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sz="1600" b="0" dirty="0" smtClean="0">
                          <a:latin typeface="Calibri" panose="020F0502020204030204" pitchFamily="34" charset="0"/>
                          <a:cs typeface="Times New Roman" panose="02020603050405020304" pitchFamily="18" charset="0"/>
                        </a:rPr>
                        <a:t>Inter– vehicular communication was feasible using Li-Fi . Different coding techniques were used for security reasons and experiments concluded that light intensity is a decreasing function of distance . </a:t>
                      </a:r>
                    </a:p>
                    <a:p>
                      <a:endParaRPr lang="en-US" sz="1600" dirty="0">
                        <a:latin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517478230"/>
                  </a:ext>
                </a:extLst>
              </a:tr>
              <a:tr h="2453453">
                <a:tc>
                  <a:txBody>
                    <a:bodyPr/>
                    <a:lstStyle/>
                    <a:p>
                      <a:r>
                        <a:rPr lang="en-IN" sz="1800" dirty="0" smtClean="0">
                          <a:latin typeface="Calibri" panose="020F0502020204030204" pitchFamily="34" charset="0"/>
                          <a:cs typeface="Times New Roman" panose="02020603050405020304" pitchFamily="18" charset="0"/>
                        </a:rPr>
                        <a:t>I TAKAI,T  HARADA , M ANDOH,K YASUTOMI, K KAGAWA, S KAWAHITO</a:t>
                      </a:r>
                      <a:endParaRPr lang="en-US" sz="1800" dirty="0">
                        <a:latin typeface="Calibri" panose="020F0502020204030204" pitchFamily="34" charset="0"/>
                        <a:cs typeface="Times New Roman" panose="02020603050405020304" pitchFamily="18" charset="0"/>
                      </a:endParaRPr>
                    </a:p>
                  </a:txBody>
                  <a:tcPr/>
                </a:tc>
                <a:tc>
                  <a:txBody>
                    <a:bodyPr/>
                    <a:lstStyle/>
                    <a:p>
                      <a:r>
                        <a:rPr lang="en-IN" sz="1800" dirty="0" smtClean="0">
                          <a:latin typeface="Calibri" panose="020F0502020204030204" pitchFamily="34" charset="0"/>
                          <a:cs typeface="Times New Roman" panose="02020603050405020304" pitchFamily="18" charset="0"/>
                        </a:rPr>
                        <a:t>OPTICAL VEHICLE TO VEHICLE COMMUNICATION SYSTEM USING LED TRANSMITTER AND CAMERA RECEIVER.</a:t>
                      </a:r>
                    </a:p>
                    <a:p>
                      <a:r>
                        <a:rPr lang="en-IN" sz="1800" dirty="0" smtClean="0">
                          <a:latin typeface="Calibri" panose="020F0502020204030204" pitchFamily="34" charset="0"/>
                          <a:cs typeface="Times New Roman" panose="02020603050405020304" pitchFamily="18" charset="0"/>
                        </a:rPr>
                        <a:t>         2013</a:t>
                      </a:r>
                    </a:p>
                    <a:p>
                      <a:endParaRPr lang="en-US" sz="1800" dirty="0">
                        <a:latin typeface="Calibri" panose="020F0502020204030204" pitchFamily="34" charset="0"/>
                        <a:cs typeface="Times New Roman" panose="02020603050405020304" pitchFamily="18" charset="0"/>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dirty="0" smtClean="0">
                          <a:solidFill>
                            <a:schemeClr val="dk1"/>
                          </a:solidFill>
                          <a:effectLst/>
                          <a:latin typeface="+mn-lt"/>
                          <a:ea typeface="+mn-ea"/>
                          <a:cs typeface="+mn-cs"/>
                        </a:rPr>
                        <a:t>It employs a special CMOS image sensor for collision avoidance. The LED detection method uses flag image and the camera receiver. </a:t>
                      </a:r>
                      <a:endParaRPr lang="en-US" sz="1600" dirty="0" smtClean="0"/>
                    </a:p>
                    <a:p>
                      <a:endParaRPr lang="en-US" sz="1600" dirty="0">
                        <a:latin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646306396"/>
                  </a:ext>
                </a:extLst>
              </a:tr>
            </a:tbl>
          </a:graphicData>
        </a:graphic>
      </p:graphicFrame>
    </p:spTree>
    <p:extLst>
      <p:ext uri="{BB962C8B-B14F-4D97-AF65-F5344CB8AC3E}">
        <p14:creationId xmlns:p14="http://schemas.microsoft.com/office/powerpoint/2010/main" val="35787634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0487" y="482423"/>
            <a:ext cx="10131425" cy="670560"/>
          </a:xfrm>
        </p:spPr>
        <p:txBody>
          <a:bodyPr/>
          <a:lstStyle/>
          <a:p>
            <a:r>
              <a:rPr lang="en-US" sz="3200" dirty="0">
                <a:latin typeface="Calibri" panose="020F0502020204030204" pitchFamily="34" charset="0"/>
                <a:cs typeface="Times New Roman" panose="02020603050405020304" pitchFamily="18" charset="0"/>
              </a:rPr>
              <a:t>PROBLEM STATEMENT</a:t>
            </a:r>
          </a:p>
        </p:txBody>
      </p:sp>
      <p:sp>
        <p:nvSpPr>
          <p:cNvPr id="3" name="Content Placeholder 2"/>
          <p:cNvSpPr>
            <a:spLocks noGrp="1"/>
          </p:cNvSpPr>
          <p:nvPr>
            <p:ph idx="1"/>
          </p:nvPr>
        </p:nvSpPr>
        <p:spPr>
          <a:xfrm>
            <a:off x="371792" y="212457"/>
            <a:ext cx="11005957" cy="5169440"/>
          </a:xfrm>
        </p:spPr>
        <p:txBody>
          <a:bodyPr>
            <a:normAutofit/>
          </a:bodyPr>
          <a:lstStyle/>
          <a:p>
            <a:r>
              <a:rPr lang="en-IN" dirty="0">
                <a:latin typeface="Calibri" panose="020F0502020204030204" pitchFamily="34" charset="0"/>
                <a:cs typeface="Times New Roman" panose="02020603050405020304" pitchFamily="18" charset="0"/>
              </a:rPr>
              <a:t>The major challenge with existing technologies is its low data transmission </a:t>
            </a:r>
            <a:r>
              <a:rPr lang="en-IN" dirty="0" smtClean="0">
                <a:latin typeface="Calibri" panose="020F0502020204030204" pitchFamily="34" charset="0"/>
                <a:cs typeface="Times New Roman" panose="02020603050405020304" pitchFamily="18" charset="0"/>
              </a:rPr>
              <a:t> </a:t>
            </a:r>
            <a:r>
              <a:rPr lang="en-IN" dirty="0">
                <a:latin typeface="Calibri" panose="020F0502020204030204" pitchFamily="34" charset="0"/>
                <a:cs typeface="Times New Roman" panose="02020603050405020304" pitchFamily="18" charset="0"/>
              </a:rPr>
              <a:t>, high power consumption and bandwidth problem occurs .</a:t>
            </a:r>
          </a:p>
          <a:p>
            <a:r>
              <a:rPr lang="en-IN" dirty="0">
                <a:latin typeface="Calibri" panose="020F0502020204030204" pitchFamily="34" charset="0"/>
                <a:cs typeface="Times New Roman" panose="02020603050405020304" pitchFamily="18" charset="0"/>
              </a:rPr>
              <a:t>There is a need for an intelligent transport system and effective traffic management to ensure smooth operations and prevention of accidents.</a:t>
            </a:r>
          </a:p>
          <a:p>
            <a:r>
              <a:rPr lang="en-IN" dirty="0">
                <a:latin typeface="Calibri" panose="020F0502020204030204" pitchFamily="34" charset="0"/>
                <a:cs typeface="Times New Roman" panose="02020603050405020304" pitchFamily="18" charset="0"/>
              </a:rPr>
              <a:t>Radio frequency waves are harmful for the environment and human beings.</a:t>
            </a:r>
          </a:p>
          <a:p>
            <a:r>
              <a:rPr lang="en-US" dirty="0">
                <a:latin typeface="Calibri" panose="020F0502020204030204" pitchFamily="34" charset="0"/>
                <a:cs typeface="Times New Roman" panose="02020603050405020304" pitchFamily="18" charset="0"/>
              </a:rPr>
              <a:t>The </a:t>
            </a:r>
            <a:r>
              <a:rPr lang="en-US" dirty="0" err="1" smtClean="0">
                <a:latin typeface="Calibri" panose="020F0502020204030204" pitchFamily="34" charset="0"/>
                <a:cs typeface="Times New Roman" panose="02020603050405020304" pitchFamily="18" charset="0"/>
              </a:rPr>
              <a:t>equipments</a:t>
            </a:r>
            <a:r>
              <a:rPr lang="en-US" dirty="0">
                <a:latin typeface="Calibri" panose="020F0502020204030204" pitchFamily="34" charset="0"/>
                <a:cs typeface="Times New Roman" panose="02020603050405020304" pitchFamily="18" charset="0"/>
              </a:rPr>
              <a:t> </a:t>
            </a:r>
            <a:r>
              <a:rPr lang="en-US" dirty="0" smtClean="0">
                <a:latin typeface="Calibri" panose="020F0502020204030204" pitchFamily="34" charset="0"/>
                <a:cs typeface="Times New Roman" panose="02020603050405020304" pitchFamily="18" charset="0"/>
              </a:rPr>
              <a:t>used </a:t>
            </a:r>
            <a:r>
              <a:rPr lang="en-US" dirty="0">
                <a:latin typeface="Calibri" panose="020F0502020204030204" pitchFamily="34" charset="0"/>
                <a:cs typeface="Times New Roman" panose="02020603050405020304" pitchFamily="18" charset="0"/>
              </a:rPr>
              <a:t>for the design such as camera used in current technology are too expensive.</a:t>
            </a:r>
          </a:p>
          <a:p>
            <a:r>
              <a:rPr lang="en-US" dirty="0">
                <a:latin typeface="Calibri" panose="020F0502020204030204" pitchFamily="34" charset="0"/>
                <a:cs typeface="Times New Roman" panose="02020603050405020304" pitchFamily="18" charset="0"/>
              </a:rPr>
              <a:t>GPS and GSM modules doesn’t work in the regions where network is poor.</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86340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4361" y="0"/>
            <a:ext cx="10131425" cy="1456267"/>
          </a:xfrm>
        </p:spPr>
        <p:txBody>
          <a:bodyPr/>
          <a:lstStyle/>
          <a:p>
            <a:r>
              <a:rPr lang="en-US" sz="3200" dirty="0" smtClean="0">
                <a:latin typeface="Calibri" panose="020F0502020204030204" pitchFamily="34" charset="0"/>
                <a:cs typeface="Times New Roman" panose="02020603050405020304" pitchFamily="18" charset="0"/>
              </a:rPr>
              <a:t>OBJECTIVES</a:t>
            </a:r>
            <a:endParaRPr lang="en-US" sz="3200" dirty="0">
              <a:latin typeface="Calibri" panose="020F0502020204030204" pitchFamily="34" charset="0"/>
              <a:cs typeface="Times New Roman" panose="02020603050405020304" pitchFamily="18" charset="0"/>
            </a:endParaRPr>
          </a:p>
        </p:txBody>
      </p:sp>
      <p:sp>
        <p:nvSpPr>
          <p:cNvPr id="3" name="Content Placeholder 2"/>
          <p:cNvSpPr>
            <a:spLocks noGrp="1"/>
          </p:cNvSpPr>
          <p:nvPr>
            <p:ph idx="1"/>
          </p:nvPr>
        </p:nvSpPr>
        <p:spPr>
          <a:xfrm>
            <a:off x="267289" y="0"/>
            <a:ext cx="11632974" cy="5482948"/>
          </a:xfrm>
        </p:spPr>
        <p:txBody>
          <a:bodyPr>
            <a:normAutofit/>
          </a:bodyPr>
          <a:lstStyle/>
          <a:p>
            <a:r>
              <a:rPr lang="en-IN" dirty="0">
                <a:latin typeface="Calibri" panose="020F0502020204030204" pitchFamily="34" charset="0"/>
                <a:cs typeface="Times New Roman" panose="02020603050405020304" pitchFamily="18" charset="0"/>
              </a:rPr>
              <a:t>The main objective is to design a module for communication between vehicles using light as a medium.</a:t>
            </a:r>
          </a:p>
          <a:p>
            <a:r>
              <a:rPr lang="en-IN" dirty="0">
                <a:latin typeface="Calibri" panose="020F0502020204030204" pitchFamily="34" charset="0"/>
                <a:cs typeface="Times New Roman" panose="02020603050405020304" pitchFamily="18" charset="0"/>
              </a:rPr>
              <a:t>To facilitate road safety, minimum distance between the vehicles should be maintained, in case of violation an alert message will be delivered.</a:t>
            </a:r>
          </a:p>
          <a:p>
            <a:r>
              <a:rPr lang="en-IN" dirty="0">
                <a:latin typeface="Calibri" panose="020F0502020204030204" pitchFamily="34" charset="0"/>
                <a:cs typeface="Times New Roman" panose="02020603050405020304" pitchFamily="18" charset="0"/>
              </a:rPr>
              <a:t>As light can travel faster, it detects vehicles at faster rate than human eye. This acts as extended driver vision.</a:t>
            </a:r>
          </a:p>
          <a:p>
            <a:r>
              <a:rPr lang="en-IN" dirty="0">
                <a:latin typeface="Calibri" panose="020F0502020204030204" pitchFamily="34" charset="0"/>
                <a:cs typeface="Times New Roman" panose="02020603050405020304" pitchFamily="18" charset="0"/>
              </a:rPr>
              <a:t>To reduce power consumption and to provide wide range of bandwidth.</a:t>
            </a:r>
          </a:p>
          <a:p>
            <a:r>
              <a:rPr lang="en-IN" dirty="0">
                <a:latin typeface="Calibri" panose="020F0502020204030204" pitchFamily="34" charset="0"/>
                <a:cs typeface="Times New Roman" panose="02020603050405020304" pitchFamily="18" charset="0"/>
              </a:rPr>
              <a:t>Detection of obstacle or vehicles to avoid potential collision.</a:t>
            </a:r>
            <a:endParaRPr lang="en-US" dirty="0">
              <a:latin typeface="Calibri" panose="020F0502020204030204" pitchFamily="34"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282030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Celestial</Template>
  <TotalTime>1259</TotalTime>
  <Words>1958</Words>
  <Application>Microsoft Office PowerPoint</Application>
  <PresentationFormat>Widescreen</PresentationFormat>
  <Paragraphs>333</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Calibri Light</vt:lpstr>
      <vt:lpstr>Times New Roman</vt:lpstr>
      <vt:lpstr>Wingdings</vt:lpstr>
      <vt:lpstr>Celestial</vt:lpstr>
      <vt:lpstr>DAYANANDA SAGAR ACADEMY OF TECHNOLOGY AND MANAGEMENT</vt:lpstr>
      <vt:lpstr>VEHICLE TO VEHICLE COMMUNICATION USING LIGHT FIDELITY FOR CRASH AVOIDANCE</vt:lpstr>
      <vt:lpstr>PowerPoint Presentation</vt:lpstr>
      <vt:lpstr>OUTLINE</vt:lpstr>
      <vt:lpstr>DOMAIN INTRODUCTION</vt:lpstr>
      <vt:lpstr>PowerPoint Presentation</vt:lpstr>
      <vt:lpstr>PowerPoint Presentation</vt:lpstr>
      <vt:lpstr>PROBLEM STATEMENT</vt:lpstr>
      <vt:lpstr>OBJECTIVES</vt:lpstr>
      <vt:lpstr>BLOCK DIAGRAM</vt:lpstr>
      <vt:lpstr>Working OF LI-FI TRANSMITTER SECTION</vt:lpstr>
      <vt:lpstr>BLOCK DIAGRAM EXPLANATION  ARDUINO UNO</vt:lpstr>
      <vt:lpstr>LCD </vt:lpstr>
      <vt:lpstr>PowerPoint Presentation</vt:lpstr>
      <vt:lpstr>PowerPoint Presentation</vt:lpstr>
      <vt:lpstr>ALGORITHM</vt:lpstr>
      <vt:lpstr>PLANNED VS COMPLETED ACTIVITIES</vt:lpstr>
      <vt:lpstr>PowerPoint Presentation</vt:lpstr>
      <vt:lpstr>Test details</vt:lpstr>
      <vt:lpstr>PowerPoint Presentation</vt:lpstr>
      <vt:lpstr>PowerPoint Presentation</vt:lpstr>
      <vt:lpstr>code</vt:lpstr>
      <vt:lpstr>EXPECTED VS ACTUAL RESULTS</vt:lpstr>
      <vt:lpstr>CORRECTIVE ACTION PLANNED</vt:lpstr>
      <vt:lpstr>TIME LINE</vt:lpstr>
      <vt:lpstr>DEMO PLAN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DAYANANDA SAGAR ACADEMY OF TECHNOLOGY AND MANAGEMENT</dc:title>
  <dc:creator>Sangeetha</dc:creator>
  <cp:lastModifiedBy>Sangeetha</cp:lastModifiedBy>
  <cp:revision>71</cp:revision>
  <dcterms:created xsi:type="dcterms:W3CDTF">2019-03-25T21:07:39Z</dcterms:created>
  <dcterms:modified xsi:type="dcterms:W3CDTF">2019-03-30T05:47:00Z</dcterms:modified>
</cp:coreProperties>
</file>

<file path=docProps/thumbnail.jpeg>
</file>